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27" r:id="rId2"/>
    <p:sldId id="336" r:id="rId3"/>
    <p:sldId id="337" r:id="rId4"/>
    <p:sldId id="338" r:id="rId5"/>
    <p:sldId id="339" r:id="rId6"/>
    <p:sldId id="341" r:id="rId7"/>
    <p:sldId id="342" r:id="rId8"/>
    <p:sldId id="343" r:id="rId9"/>
    <p:sldId id="344" r:id="rId10"/>
    <p:sldId id="299" r:id="rId11"/>
    <p:sldId id="301" r:id="rId12"/>
    <p:sldId id="302" r:id="rId13"/>
    <p:sldId id="303" r:id="rId14"/>
    <p:sldId id="304" r:id="rId15"/>
    <p:sldId id="305" r:id="rId16"/>
    <p:sldId id="345" r:id="rId17"/>
    <p:sldId id="264" r:id="rId18"/>
    <p:sldId id="266" r:id="rId19"/>
    <p:sldId id="268" r:id="rId20"/>
    <p:sldId id="269" r:id="rId21"/>
    <p:sldId id="271" r:id="rId22"/>
    <p:sldId id="272" r:id="rId23"/>
    <p:sldId id="274" r:id="rId24"/>
    <p:sldId id="325" r:id="rId25"/>
    <p:sldId id="277" r:id="rId26"/>
    <p:sldId id="324" r:id="rId27"/>
    <p:sldId id="297" r:id="rId28"/>
    <p:sldId id="329" r:id="rId29"/>
    <p:sldId id="332" r:id="rId30"/>
    <p:sldId id="334" r:id="rId31"/>
    <p:sldId id="335" r:id="rId32"/>
    <p:sldId id="323" r:id="rId33"/>
    <p:sldId id="278" r:id="rId34"/>
    <p:sldId id="322" r:id="rId35"/>
    <p:sldId id="280" r:id="rId36"/>
    <p:sldId id="281" r:id="rId37"/>
    <p:sldId id="326" r:id="rId38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1B29412-82CA-4D1B-B240-FA51EB63AD1A}" type="datetimeFigureOut">
              <a:rPr lang="en-US"/>
              <a:pPr>
                <a:defRPr/>
              </a:pPr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B82DD04-DDDD-494D-8BEB-CACAE9235A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590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FF78C41-0166-476E-B3EA-D144C334BA93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Optic atrophy with cupping 2 months after surviving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Pt with non-reactive pupils and min light perception</a:t>
            </a:r>
          </a:p>
        </p:txBody>
      </p:sp>
    </p:spTree>
    <p:extLst>
      <p:ext uri="{BB962C8B-B14F-4D97-AF65-F5344CB8AC3E}">
        <p14:creationId xmlns:p14="http://schemas.microsoft.com/office/powerpoint/2010/main" val="2285200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219C496-5407-4593-8FDE-A4B2A94CE19F}" type="slidenum">
              <a:rPr lang="en-US"/>
              <a:pPr eaLnBrk="1" hangingPunct="1"/>
              <a:t>32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Advantage: pediatrics where one sip of 100% methanol can be toxic 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Can initatiate therapy and wait for level</a:t>
            </a:r>
          </a:p>
        </p:txBody>
      </p:sp>
    </p:spTree>
    <p:extLst>
      <p:ext uri="{BB962C8B-B14F-4D97-AF65-F5344CB8AC3E}">
        <p14:creationId xmlns:p14="http://schemas.microsoft.com/office/powerpoint/2010/main" val="3581332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BB665-710A-45AE-B696-C0DC029E58E7}" type="datetimeFigureOut">
              <a:rPr lang="en-US"/>
              <a:pPr>
                <a:defRPr/>
              </a:pPr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82390-B009-49AB-B0A5-257CCB6F3A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59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22BB6-316E-4AE5-8D2F-F02FAD619F63}" type="datetimeFigureOut">
              <a:rPr lang="en-US"/>
              <a:pPr>
                <a:defRPr/>
              </a:pPr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D9D8A-06CF-4A47-901E-E584D2910E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6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2DC63-1BD0-49E2-B816-AED977840503}" type="datetimeFigureOut">
              <a:rPr lang="en-US"/>
              <a:pPr>
                <a:defRPr/>
              </a:pPr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1ED9D-4C54-479C-A288-22CB60606C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19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44609-2E9D-4682-84B9-548CC70B76C9}" type="datetimeFigureOut">
              <a:rPr lang="en-US"/>
              <a:pPr>
                <a:defRPr/>
              </a:pPr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044E3-59F5-4103-BB6B-4531B18F8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67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5A37B-3EE1-472A-BE4F-AFDD6F2714F8}" type="datetimeFigureOut">
              <a:rPr lang="en-US"/>
              <a:pPr>
                <a:defRPr/>
              </a:pPr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EEC73-2FCC-4822-A71A-61FCE84B0D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8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CE315-5335-4A0A-BEF0-E022EE118AA6}" type="datetimeFigureOut">
              <a:rPr lang="en-US"/>
              <a:pPr>
                <a:defRPr/>
              </a:pPr>
              <a:t>3/9/2021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DD6F4-F94A-4389-A2E7-14CD9DA6AB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0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500E7-E9BA-48BB-A572-F5CA4BDF55AA}" type="datetimeFigureOut">
              <a:rPr lang="en-US"/>
              <a:pPr>
                <a:defRPr/>
              </a:pPr>
              <a:t>3/9/2021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87EE6-FFFC-4921-8E5A-ACAABB3FEA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7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A94D3-9D62-406F-ACCD-F2ABB16DF128}" type="datetimeFigureOut">
              <a:rPr lang="en-US"/>
              <a:pPr>
                <a:defRPr/>
              </a:pPr>
              <a:t>3/9/2021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D82BB-9396-482A-A509-7ABA074B89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8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DEEB2-0D12-439E-9072-7FC31A755673}" type="datetimeFigureOut">
              <a:rPr lang="en-US"/>
              <a:pPr>
                <a:defRPr/>
              </a:pPr>
              <a:t>3/9/2021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B9E47-25F8-47AE-B322-5DEA64EEA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31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03F64-52E8-45D9-B020-D715987CE2C9}" type="datetimeFigureOut">
              <a:rPr lang="en-US"/>
              <a:pPr>
                <a:defRPr/>
              </a:pPr>
              <a:t>3/9/2021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9A989-EDAC-4C63-8F7E-57B8E292F3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37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F1E4C-8B0B-41FA-9DB2-8EBA1AED2D2F}" type="datetimeFigureOut">
              <a:rPr lang="en-US"/>
              <a:pPr>
                <a:defRPr/>
              </a:pPr>
              <a:t>3/9/2021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982E7-6F3D-4667-874D-1FD1A31324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8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85AE35-AF9B-4A38-B916-FC3E35359934}" type="datetimeFigureOut">
              <a:rPr lang="en-US"/>
              <a:pPr>
                <a:defRPr/>
              </a:pPr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2D009E6-AF0B-49E8-ADE5-EAE1400979E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0" u="none" strike="noStrike" baseline="0" dirty="0">
                <a:latin typeface="TimesNewRomanPS-BoldMT"/>
              </a:rPr>
              <a:t>METHANOL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800" b="1" i="1" dirty="0">
                <a:solidFill>
                  <a:srgbClr val="0000FF"/>
                </a:solidFill>
                <a:latin typeface="HelveticaNeue"/>
              </a:rPr>
              <a:t>Dr.Ali </a:t>
            </a:r>
            <a:r>
              <a:rPr lang="en-US" sz="1800" b="1" i="1" dirty="0" err="1">
                <a:solidFill>
                  <a:srgbClr val="0000FF"/>
                </a:solidFill>
                <a:latin typeface="HelveticaNeue"/>
              </a:rPr>
              <a:t>Ostadi</a:t>
            </a:r>
            <a:br>
              <a:rPr lang="en-US" sz="1800" b="1" i="1" dirty="0">
                <a:solidFill>
                  <a:srgbClr val="0000FF"/>
                </a:solidFill>
                <a:latin typeface="HelveticaNeue"/>
              </a:rPr>
            </a:br>
            <a:r>
              <a:rPr lang="en-US" sz="1800" b="1" i="1" dirty="0">
                <a:solidFill>
                  <a:srgbClr val="0000FF"/>
                </a:solidFill>
                <a:latin typeface="HelveticaNeue"/>
              </a:rPr>
              <a:t>Associate Professor of Forensic Medicine and Toxicology</a:t>
            </a:r>
            <a:br>
              <a:rPr lang="en-US" sz="1800" b="1" i="1" dirty="0">
                <a:solidFill>
                  <a:srgbClr val="0000FF"/>
                </a:solidFill>
                <a:latin typeface="HelveticaNeue"/>
              </a:rPr>
            </a:br>
            <a:r>
              <a:rPr lang="en-US" sz="1800" b="1" i="1" dirty="0">
                <a:solidFill>
                  <a:srgbClr val="0000FF"/>
                </a:solidFill>
                <a:latin typeface="HelveticaNeue"/>
              </a:rPr>
              <a:t>Fellowship of clinical toxicology &amp;poisoning</a:t>
            </a:r>
            <a:br>
              <a:rPr lang="en-US" sz="1800" b="1" i="1" dirty="0">
                <a:solidFill>
                  <a:srgbClr val="0000FF"/>
                </a:solidFill>
                <a:latin typeface="HelveticaNeue"/>
              </a:rPr>
            </a:br>
            <a:r>
              <a:rPr lang="en-US" sz="1800" b="1" i="1" dirty="0">
                <a:solidFill>
                  <a:srgbClr val="0000FF"/>
                </a:solidFill>
                <a:latin typeface="HelveticaNeue"/>
              </a:rPr>
              <a:t>Department of Internal Medicine </a:t>
            </a:r>
            <a:br>
              <a:rPr lang="en-US" sz="1800" b="1" i="1" dirty="0">
                <a:solidFill>
                  <a:srgbClr val="0000FF"/>
                </a:solidFill>
                <a:latin typeface="HelveticaNeue"/>
              </a:rPr>
            </a:br>
            <a:r>
              <a:rPr lang="en-US" sz="1800" b="1" i="1" dirty="0">
                <a:solidFill>
                  <a:srgbClr val="0000FF"/>
                </a:solidFill>
                <a:latin typeface="HelveticaNeue"/>
              </a:rPr>
              <a:t>Tabriz University of Medical Sciences</a:t>
            </a:r>
            <a:endParaRPr lang="en-US" sz="1800" b="1" dirty="0">
              <a:solidFill>
                <a:prstClr val="black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702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ChangeArrowheads="1"/>
          </p:cNvSpPr>
          <p:nvPr/>
        </p:nvSpPr>
        <p:spPr bwMode="auto">
          <a:xfrm>
            <a:off x="4038600" y="2971800"/>
            <a:ext cx="1752600" cy="1981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099" name="Rectangle 24"/>
          <p:cNvSpPr>
            <a:spLocks noChangeArrowheads="1"/>
          </p:cNvSpPr>
          <p:nvPr/>
        </p:nvSpPr>
        <p:spPr bwMode="auto">
          <a:xfrm>
            <a:off x="6821488" y="2971800"/>
            <a:ext cx="1636712" cy="1981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4800600" cy="1143000"/>
          </a:xfrm>
        </p:spPr>
        <p:txBody>
          <a:bodyPr/>
          <a:lstStyle/>
          <a:p>
            <a:pPr eaLnBrk="1" hangingPunct="1"/>
            <a:r>
              <a:rPr lang="en-US"/>
              <a:t>Alcohols: R-OH</a:t>
            </a:r>
          </a:p>
        </p:txBody>
      </p:sp>
      <p:sp>
        <p:nvSpPr>
          <p:cNvPr id="3076" name="Rectangle 23"/>
          <p:cNvSpPr>
            <a:spLocks noChangeArrowheads="1"/>
          </p:cNvSpPr>
          <p:nvPr/>
        </p:nvSpPr>
        <p:spPr bwMode="auto">
          <a:xfrm>
            <a:off x="1295400" y="3429000"/>
            <a:ext cx="1752600" cy="1524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>
            <a:bevelB/>
          </a:sp3d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104" name="Text Box 6"/>
          <p:cNvSpPr txBox="1">
            <a:spLocks noChangeArrowheads="1"/>
          </p:cNvSpPr>
          <p:nvPr/>
        </p:nvSpPr>
        <p:spPr bwMode="auto">
          <a:xfrm>
            <a:off x="1600200" y="3927475"/>
            <a:ext cx="1252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H-C</a:t>
            </a:r>
            <a:r>
              <a:rPr lang="en-US"/>
              <a:t>-OH</a:t>
            </a:r>
          </a:p>
        </p:txBody>
      </p:sp>
      <p:sp>
        <p:nvSpPr>
          <p:cNvPr id="4105" name="Line 7"/>
          <p:cNvSpPr>
            <a:spLocks noChangeShapeType="1"/>
          </p:cNvSpPr>
          <p:nvPr/>
        </p:nvSpPr>
        <p:spPr bwMode="auto">
          <a:xfrm flipV="1">
            <a:off x="2073275" y="38100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" name="Line 8"/>
          <p:cNvSpPr>
            <a:spLocks noChangeShapeType="1"/>
          </p:cNvSpPr>
          <p:nvPr/>
        </p:nvSpPr>
        <p:spPr bwMode="auto">
          <a:xfrm flipV="1">
            <a:off x="2073275" y="43434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Text Box 10"/>
          <p:cNvSpPr txBox="1">
            <a:spLocks noChangeArrowheads="1"/>
          </p:cNvSpPr>
          <p:nvPr/>
        </p:nvSpPr>
        <p:spPr bwMode="auto">
          <a:xfrm>
            <a:off x="1920875" y="44196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4108" name="Text Box 11"/>
          <p:cNvSpPr txBox="1">
            <a:spLocks noChangeArrowheads="1"/>
          </p:cNvSpPr>
          <p:nvPr/>
        </p:nvSpPr>
        <p:spPr bwMode="auto">
          <a:xfrm>
            <a:off x="1920875" y="3429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4109" name="Text Box 12"/>
          <p:cNvSpPr txBox="1">
            <a:spLocks noChangeArrowheads="1"/>
          </p:cNvSpPr>
          <p:nvPr/>
        </p:nvSpPr>
        <p:spPr bwMode="auto">
          <a:xfrm>
            <a:off x="1584325" y="4918075"/>
            <a:ext cx="13509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Methanol</a:t>
            </a:r>
          </a:p>
          <a:p>
            <a:pPr algn="ctr" eaLnBrk="1" hangingPunct="1"/>
            <a:r>
              <a:rPr lang="en-US"/>
              <a:t>1C</a:t>
            </a:r>
          </a:p>
        </p:txBody>
      </p:sp>
      <p:sp>
        <p:nvSpPr>
          <p:cNvPr id="4110" name="Text Box 13"/>
          <p:cNvSpPr txBox="1">
            <a:spLocks noChangeArrowheads="1"/>
          </p:cNvSpPr>
          <p:nvPr/>
        </p:nvSpPr>
        <p:spPr bwMode="auto">
          <a:xfrm>
            <a:off x="7013575" y="4003675"/>
            <a:ext cx="1252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H-C</a:t>
            </a:r>
            <a:r>
              <a:rPr lang="en-US"/>
              <a:t>-OH</a:t>
            </a:r>
          </a:p>
        </p:txBody>
      </p:sp>
      <p:sp>
        <p:nvSpPr>
          <p:cNvPr id="4111" name="Line 14"/>
          <p:cNvSpPr>
            <a:spLocks noChangeShapeType="1"/>
          </p:cNvSpPr>
          <p:nvPr/>
        </p:nvSpPr>
        <p:spPr bwMode="auto">
          <a:xfrm flipV="1">
            <a:off x="7486650" y="38862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2" name="Line 15"/>
          <p:cNvSpPr>
            <a:spLocks noChangeShapeType="1"/>
          </p:cNvSpPr>
          <p:nvPr/>
        </p:nvSpPr>
        <p:spPr bwMode="auto">
          <a:xfrm flipV="1">
            <a:off x="7486650" y="44196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3" name="Text Box 16"/>
          <p:cNvSpPr txBox="1">
            <a:spLocks noChangeArrowheads="1"/>
          </p:cNvSpPr>
          <p:nvPr/>
        </p:nvSpPr>
        <p:spPr bwMode="auto">
          <a:xfrm>
            <a:off x="7334250" y="4495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7013575" y="3470275"/>
            <a:ext cx="1252538" cy="457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tx2"/>
                </a:solidFill>
              </a:rPr>
              <a:t>H-C</a:t>
            </a:r>
            <a:r>
              <a:rPr lang="en-US" dirty="0"/>
              <a:t>-OH</a:t>
            </a:r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 flipV="1">
            <a:off x="7486650" y="38862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 flipV="1">
            <a:off x="7504113" y="33528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7327900" y="2971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6516688" y="4953000"/>
            <a:ext cx="21701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dirty="0"/>
              <a:t>Ethylene Glycol</a:t>
            </a:r>
          </a:p>
          <a:p>
            <a:pPr algn="ctr" eaLnBrk="1" hangingPunct="1"/>
            <a:r>
              <a:rPr lang="en-US" dirty="0"/>
              <a:t>2C</a:t>
            </a:r>
          </a:p>
        </p:txBody>
      </p:sp>
      <p:sp>
        <p:nvSpPr>
          <p:cNvPr id="4119" name="Text Box 25"/>
          <p:cNvSpPr txBox="1">
            <a:spLocks noChangeArrowheads="1"/>
          </p:cNvSpPr>
          <p:nvPr/>
        </p:nvSpPr>
        <p:spPr bwMode="auto">
          <a:xfrm>
            <a:off x="4343400" y="4003675"/>
            <a:ext cx="103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H-C</a:t>
            </a:r>
            <a:r>
              <a:rPr lang="en-US"/>
              <a:t>-</a:t>
            </a:r>
            <a:r>
              <a:rPr lang="en-US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4120" name="Line 26"/>
          <p:cNvSpPr>
            <a:spLocks noChangeShapeType="1"/>
          </p:cNvSpPr>
          <p:nvPr/>
        </p:nvSpPr>
        <p:spPr bwMode="auto">
          <a:xfrm flipV="1">
            <a:off x="4816475" y="38862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1" name="Line 27"/>
          <p:cNvSpPr>
            <a:spLocks noChangeShapeType="1"/>
          </p:cNvSpPr>
          <p:nvPr/>
        </p:nvSpPr>
        <p:spPr bwMode="auto">
          <a:xfrm flipV="1">
            <a:off x="4816475" y="44196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2" name="Text Box 28"/>
          <p:cNvSpPr txBox="1">
            <a:spLocks noChangeArrowheads="1"/>
          </p:cNvSpPr>
          <p:nvPr/>
        </p:nvSpPr>
        <p:spPr bwMode="auto">
          <a:xfrm>
            <a:off x="4664075" y="4495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4123" name="Text Box 29"/>
          <p:cNvSpPr txBox="1">
            <a:spLocks noChangeArrowheads="1"/>
          </p:cNvSpPr>
          <p:nvPr/>
        </p:nvSpPr>
        <p:spPr bwMode="auto">
          <a:xfrm>
            <a:off x="4343400" y="3470275"/>
            <a:ext cx="103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H-C</a:t>
            </a:r>
            <a:r>
              <a:rPr lang="en-US"/>
              <a:t>-</a:t>
            </a:r>
            <a:r>
              <a:rPr lang="en-US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4124" name="Line 30"/>
          <p:cNvSpPr>
            <a:spLocks noChangeShapeType="1"/>
          </p:cNvSpPr>
          <p:nvPr/>
        </p:nvSpPr>
        <p:spPr bwMode="auto">
          <a:xfrm flipV="1">
            <a:off x="4816475" y="38862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5" name="Line 31"/>
          <p:cNvSpPr>
            <a:spLocks noChangeShapeType="1"/>
          </p:cNvSpPr>
          <p:nvPr/>
        </p:nvSpPr>
        <p:spPr bwMode="auto">
          <a:xfrm flipV="1">
            <a:off x="4833938" y="33528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6" name="Text Box 32"/>
          <p:cNvSpPr txBox="1">
            <a:spLocks noChangeArrowheads="1"/>
          </p:cNvSpPr>
          <p:nvPr/>
        </p:nvSpPr>
        <p:spPr bwMode="auto">
          <a:xfrm>
            <a:off x="4657725" y="2971800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OH</a:t>
            </a:r>
          </a:p>
        </p:txBody>
      </p:sp>
      <p:sp>
        <p:nvSpPr>
          <p:cNvPr id="4127" name="Text Box 34"/>
          <p:cNvSpPr txBox="1">
            <a:spLocks noChangeArrowheads="1"/>
          </p:cNvSpPr>
          <p:nvPr/>
        </p:nvSpPr>
        <p:spPr bwMode="auto">
          <a:xfrm>
            <a:off x="4203700" y="4953000"/>
            <a:ext cx="11303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Ethanol</a:t>
            </a:r>
          </a:p>
          <a:p>
            <a:pPr algn="ctr" eaLnBrk="1" hangingPunct="1"/>
            <a:r>
              <a:rPr lang="en-US"/>
              <a:t>2C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3"/>
          <p:cNvSpPr>
            <a:spLocks noChangeArrowheads="1"/>
          </p:cNvSpPr>
          <p:nvPr/>
        </p:nvSpPr>
        <p:spPr bwMode="auto">
          <a:xfrm>
            <a:off x="7315200" y="2590800"/>
            <a:ext cx="1371600" cy="1981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47" name="Rectangle 32"/>
          <p:cNvSpPr>
            <a:spLocks noChangeArrowheads="1"/>
          </p:cNvSpPr>
          <p:nvPr/>
        </p:nvSpPr>
        <p:spPr bwMode="auto">
          <a:xfrm>
            <a:off x="3962400" y="2590800"/>
            <a:ext cx="1371600" cy="1981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Ethanol</a:t>
            </a: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914400" y="2590800"/>
            <a:ext cx="1295400" cy="1981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1066800" y="3622675"/>
            <a:ext cx="103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H-C</a:t>
            </a:r>
            <a:r>
              <a:rPr lang="en-US"/>
              <a:t>-</a:t>
            </a:r>
            <a:r>
              <a:rPr lang="en-US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6151" name="Line 6"/>
          <p:cNvSpPr>
            <a:spLocks noChangeShapeType="1"/>
          </p:cNvSpPr>
          <p:nvPr/>
        </p:nvSpPr>
        <p:spPr bwMode="auto">
          <a:xfrm flipV="1">
            <a:off x="1539875" y="35052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7"/>
          <p:cNvSpPr>
            <a:spLocks noChangeShapeType="1"/>
          </p:cNvSpPr>
          <p:nvPr/>
        </p:nvSpPr>
        <p:spPr bwMode="auto">
          <a:xfrm flipV="1">
            <a:off x="1539875" y="40386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1387475" y="4114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1066800" y="3089275"/>
            <a:ext cx="103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H-C</a:t>
            </a:r>
            <a:r>
              <a:rPr lang="en-US"/>
              <a:t>-</a:t>
            </a:r>
            <a:r>
              <a:rPr lang="en-US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6155" name="Line 10"/>
          <p:cNvSpPr>
            <a:spLocks noChangeShapeType="1"/>
          </p:cNvSpPr>
          <p:nvPr/>
        </p:nvSpPr>
        <p:spPr bwMode="auto">
          <a:xfrm flipV="1">
            <a:off x="1539875" y="35052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Line 11"/>
          <p:cNvSpPr>
            <a:spLocks noChangeShapeType="1"/>
          </p:cNvSpPr>
          <p:nvPr/>
        </p:nvSpPr>
        <p:spPr bwMode="auto">
          <a:xfrm flipV="1">
            <a:off x="1557338" y="29718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Text Box 12"/>
          <p:cNvSpPr txBox="1">
            <a:spLocks noChangeArrowheads="1"/>
          </p:cNvSpPr>
          <p:nvPr/>
        </p:nvSpPr>
        <p:spPr bwMode="auto">
          <a:xfrm>
            <a:off x="1381125" y="2590800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OH</a:t>
            </a:r>
          </a:p>
        </p:txBody>
      </p:sp>
      <p:sp>
        <p:nvSpPr>
          <p:cNvPr id="6158" name="Text Box 13"/>
          <p:cNvSpPr txBox="1">
            <a:spLocks noChangeArrowheads="1"/>
          </p:cNvSpPr>
          <p:nvPr/>
        </p:nvSpPr>
        <p:spPr bwMode="auto">
          <a:xfrm>
            <a:off x="927100" y="4572000"/>
            <a:ext cx="11303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Ethanol</a:t>
            </a:r>
          </a:p>
          <a:p>
            <a:pPr algn="ctr" eaLnBrk="1" hangingPunct="1"/>
            <a:endParaRPr lang="en-US"/>
          </a:p>
        </p:txBody>
      </p:sp>
      <p:sp>
        <p:nvSpPr>
          <p:cNvPr id="6159" name="Text Box 14"/>
          <p:cNvSpPr txBox="1">
            <a:spLocks noChangeArrowheads="1"/>
          </p:cNvSpPr>
          <p:nvPr/>
        </p:nvSpPr>
        <p:spPr bwMode="auto">
          <a:xfrm>
            <a:off x="4149725" y="3622675"/>
            <a:ext cx="103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H-C</a:t>
            </a:r>
            <a:r>
              <a:rPr lang="en-US"/>
              <a:t>-</a:t>
            </a:r>
            <a:r>
              <a:rPr lang="en-US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6160" name="Line 15"/>
          <p:cNvSpPr>
            <a:spLocks noChangeShapeType="1"/>
          </p:cNvSpPr>
          <p:nvPr/>
        </p:nvSpPr>
        <p:spPr bwMode="auto">
          <a:xfrm flipV="1">
            <a:off x="4622800" y="35052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1" name="Line 16"/>
          <p:cNvSpPr>
            <a:spLocks noChangeShapeType="1"/>
          </p:cNvSpPr>
          <p:nvPr/>
        </p:nvSpPr>
        <p:spPr bwMode="auto">
          <a:xfrm flipV="1">
            <a:off x="4622800" y="40386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2" name="Text Box 17"/>
          <p:cNvSpPr txBox="1">
            <a:spLocks noChangeArrowheads="1"/>
          </p:cNvSpPr>
          <p:nvPr/>
        </p:nvSpPr>
        <p:spPr bwMode="auto">
          <a:xfrm>
            <a:off x="4470400" y="4114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6163" name="Text Box 18"/>
          <p:cNvSpPr txBox="1">
            <a:spLocks noChangeArrowheads="1"/>
          </p:cNvSpPr>
          <p:nvPr/>
        </p:nvSpPr>
        <p:spPr bwMode="auto">
          <a:xfrm>
            <a:off x="4149725" y="3089275"/>
            <a:ext cx="1014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    C-H</a:t>
            </a:r>
          </a:p>
        </p:txBody>
      </p:sp>
      <p:sp>
        <p:nvSpPr>
          <p:cNvPr id="6164" name="Line 19"/>
          <p:cNvSpPr>
            <a:spLocks noChangeShapeType="1"/>
          </p:cNvSpPr>
          <p:nvPr/>
        </p:nvSpPr>
        <p:spPr bwMode="auto">
          <a:xfrm flipV="1">
            <a:off x="4622800" y="35052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5" name="Line 20"/>
          <p:cNvSpPr>
            <a:spLocks noChangeShapeType="1"/>
          </p:cNvSpPr>
          <p:nvPr/>
        </p:nvSpPr>
        <p:spPr bwMode="auto">
          <a:xfrm flipV="1">
            <a:off x="4640263" y="29718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6" name="Text Box 21"/>
          <p:cNvSpPr txBox="1">
            <a:spLocks noChangeArrowheads="1"/>
          </p:cNvSpPr>
          <p:nvPr/>
        </p:nvSpPr>
        <p:spPr bwMode="auto">
          <a:xfrm>
            <a:off x="4464050" y="2590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O</a:t>
            </a:r>
          </a:p>
        </p:txBody>
      </p:sp>
      <p:sp>
        <p:nvSpPr>
          <p:cNvPr id="6167" name="Line 22"/>
          <p:cNvSpPr>
            <a:spLocks noChangeShapeType="1"/>
          </p:cNvSpPr>
          <p:nvPr/>
        </p:nvSpPr>
        <p:spPr bwMode="auto">
          <a:xfrm flipV="1">
            <a:off x="4724400" y="29718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8" name="Text Box 23"/>
          <p:cNvSpPr txBox="1">
            <a:spLocks noChangeArrowheads="1"/>
          </p:cNvSpPr>
          <p:nvPr/>
        </p:nvSpPr>
        <p:spPr bwMode="auto">
          <a:xfrm>
            <a:off x="7350125" y="3622675"/>
            <a:ext cx="103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H-C</a:t>
            </a:r>
            <a:r>
              <a:rPr lang="en-US"/>
              <a:t>-</a:t>
            </a:r>
            <a:r>
              <a:rPr lang="en-US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6169" name="Line 24"/>
          <p:cNvSpPr>
            <a:spLocks noChangeShapeType="1"/>
          </p:cNvSpPr>
          <p:nvPr/>
        </p:nvSpPr>
        <p:spPr bwMode="auto">
          <a:xfrm flipV="1">
            <a:off x="7823200" y="35052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0" name="Line 25"/>
          <p:cNvSpPr>
            <a:spLocks noChangeShapeType="1"/>
          </p:cNvSpPr>
          <p:nvPr/>
        </p:nvSpPr>
        <p:spPr bwMode="auto">
          <a:xfrm flipV="1">
            <a:off x="7823200" y="40386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1" name="Text Box 26"/>
          <p:cNvSpPr txBox="1">
            <a:spLocks noChangeArrowheads="1"/>
          </p:cNvSpPr>
          <p:nvPr/>
        </p:nvSpPr>
        <p:spPr bwMode="auto">
          <a:xfrm>
            <a:off x="7670800" y="4114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6172" name="Text Box 27"/>
          <p:cNvSpPr txBox="1">
            <a:spLocks noChangeArrowheads="1"/>
          </p:cNvSpPr>
          <p:nvPr/>
        </p:nvSpPr>
        <p:spPr bwMode="auto">
          <a:xfrm>
            <a:off x="7689850" y="3089275"/>
            <a:ext cx="93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C-OH</a:t>
            </a:r>
          </a:p>
        </p:txBody>
      </p:sp>
      <p:sp>
        <p:nvSpPr>
          <p:cNvPr id="6173" name="Line 28"/>
          <p:cNvSpPr>
            <a:spLocks noChangeShapeType="1"/>
          </p:cNvSpPr>
          <p:nvPr/>
        </p:nvSpPr>
        <p:spPr bwMode="auto">
          <a:xfrm flipV="1">
            <a:off x="7823200" y="35052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4" name="Line 29"/>
          <p:cNvSpPr>
            <a:spLocks noChangeShapeType="1"/>
          </p:cNvSpPr>
          <p:nvPr/>
        </p:nvSpPr>
        <p:spPr bwMode="auto">
          <a:xfrm flipV="1">
            <a:off x="7840663" y="29718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5" name="Text Box 30"/>
          <p:cNvSpPr txBox="1">
            <a:spLocks noChangeArrowheads="1"/>
          </p:cNvSpPr>
          <p:nvPr/>
        </p:nvSpPr>
        <p:spPr bwMode="auto">
          <a:xfrm>
            <a:off x="7664450" y="2590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O</a:t>
            </a:r>
          </a:p>
        </p:txBody>
      </p:sp>
      <p:sp>
        <p:nvSpPr>
          <p:cNvPr id="6176" name="Line 31"/>
          <p:cNvSpPr>
            <a:spLocks noChangeShapeType="1"/>
          </p:cNvSpPr>
          <p:nvPr/>
        </p:nvSpPr>
        <p:spPr bwMode="auto">
          <a:xfrm flipV="1">
            <a:off x="7924800" y="29718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7" name="Text Box 34"/>
          <p:cNvSpPr txBox="1">
            <a:spLocks noChangeArrowheads="1"/>
          </p:cNvSpPr>
          <p:nvPr/>
        </p:nvSpPr>
        <p:spPr bwMode="auto">
          <a:xfrm>
            <a:off x="3870325" y="4572000"/>
            <a:ext cx="1857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Acetaldehyde</a:t>
            </a:r>
          </a:p>
        </p:txBody>
      </p:sp>
      <p:sp>
        <p:nvSpPr>
          <p:cNvPr id="6178" name="Text Box 35"/>
          <p:cNvSpPr txBox="1">
            <a:spLocks noChangeArrowheads="1"/>
          </p:cNvSpPr>
          <p:nvPr/>
        </p:nvSpPr>
        <p:spPr bwMode="auto">
          <a:xfrm>
            <a:off x="7223125" y="4572000"/>
            <a:ext cx="164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Acetic Acid</a:t>
            </a:r>
          </a:p>
        </p:txBody>
      </p:sp>
      <p:sp>
        <p:nvSpPr>
          <p:cNvPr id="6179" name="Line 36"/>
          <p:cNvSpPr>
            <a:spLocks noChangeShapeType="1"/>
          </p:cNvSpPr>
          <p:nvPr/>
        </p:nvSpPr>
        <p:spPr bwMode="auto">
          <a:xfrm>
            <a:off x="2362200" y="3581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0" name="Line 37"/>
          <p:cNvSpPr>
            <a:spLocks noChangeShapeType="1"/>
          </p:cNvSpPr>
          <p:nvPr/>
        </p:nvSpPr>
        <p:spPr bwMode="auto">
          <a:xfrm>
            <a:off x="5715000" y="3581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1" name="Text Box 38"/>
          <p:cNvSpPr txBox="1">
            <a:spLocks noChangeArrowheads="1"/>
          </p:cNvSpPr>
          <p:nvPr/>
        </p:nvSpPr>
        <p:spPr bwMode="auto">
          <a:xfrm>
            <a:off x="2498725" y="3200400"/>
            <a:ext cx="846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ADH</a:t>
            </a:r>
          </a:p>
        </p:txBody>
      </p:sp>
      <p:sp>
        <p:nvSpPr>
          <p:cNvPr id="6182" name="Text Box 39"/>
          <p:cNvSpPr txBox="1">
            <a:spLocks noChangeArrowheads="1"/>
          </p:cNvSpPr>
          <p:nvPr/>
        </p:nvSpPr>
        <p:spPr bwMode="auto">
          <a:xfrm>
            <a:off x="5699125" y="3200400"/>
            <a:ext cx="103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ALDH</a:t>
            </a:r>
          </a:p>
        </p:txBody>
      </p:sp>
      <p:sp>
        <p:nvSpPr>
          <p:cNvPr id="6183" name="Text Box 40"/>
          <p:cNvSpPr txBox="1">
            <a:spLocks noChangeArrowheads="1"/>
          </p:cNvSpPr>
          <p:nvPr/>
        </p:nvSpPr>
        <p:spPr bwMode="auto">
          <a:xfrm>
            <a:off x="136525" y="5680075"/>
            <a:ext cx="4511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ADH = Alcohol Dehydrogenase</a:t>
            </a:r>
          </a:p>
          <a:p>
            <a:pPr eaLnBrk="1" hangingPunct="1"/>
            <a:r>
              <a:rPr lang="en-US"/>
              <a:t>ALDH = Aldehyde Dehydrogenase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Methanol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181600" cy="3505200"/>
          </a:xfrm>
        </p:spPr>
        <p:txBody>
          <a:bodyPr/>
          <a:lstStyle/>
          <a:p>
            <a:pPr eaLnBrk="1" hangingPunct="1"/>
            <a:r>
              <a:rPr lang="en-US"/>
              <a:t>Molecular weight 32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Low freezing point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Highly volatility</a:t>
            </a:r>
          </a:p>
          <a:p>
            <a:pPr eaLnBrk="1" hangingPunct="1"/>
            <a:endParaRPr lang="en-US"/>
          </a:p>
        </p:txBody>
      </p:sp>
      <p:sp>
        <p:nvSpPr>
          <p:cNvPr id="7172" name="Rectangle 10"/>
          <p:cNvSpPr>
            <a:spLocks noChangeArrowheads="1"/>
          </p:cNvSpPr>
          <p:nvPr/>
        </p:nvSpPr>
        <p:spPr bwMode="auto">
          <a:xfrm>
            <a:off x="6172200" y="2514600"/>
            <a:ext cx="1752600" cy="16351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173" name="Text Box 11"/>
          <p:cNvSpPr txBox="1">
            <a:spLocks noChangeArrowheads="1"/>
          </p:cNvSpPr>
          <p:nvPr/>
        </p:nvSpPr>
        <p:spPr bwMode="auto">
          <a:xfrm>
            <a:off x="6477000" y="3124200"/>
            <a:ext cx="1252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H-C</a:t>
            </a:r>
            <a:r>
              <a:rPr lang="en-US"/>
              <a:t>-OH</a:t>
            </a:r>
          </a:p>
        </p:txBody>
      </p:sp>
      <p:sp>
        <p:nvSpPr>
          <p:cNvPr id="7174" name="Line 12"/>
          <p:cNvSpPr>
            <a:spLocks noChangeShapeType="1"/>
          </p:cNvSpPr>
          <p:nvPr/>
        </p:nvSpPr>
        <p:spPr bwMode="auto">
          <a:xfrm flipV="1">
            <a:off x="6950075" y="3006725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Line 13"/>
          <p:cNvSpPr>
            <a:spLocks noChangeShapeType="1"/>
          </p:cNvSpPr>
          <p:nvPr/>
        </p:nvSpPr>
        <p:spPr bwMode="auto">
          <a:xfrm flipV="1">
            <a:off x="6950075" y="3540125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Text Box 14"/>
          <p:cNvSpPr txBox="1">
            <a:spLocks noChangeArrowheads="1"/>
          </p:cNvSpPr>
          <p:nvPr/>
        </p:nvSpPr>
        <p:spPr bwMode="auto">
          <a:xfrm>
            <a:off x="6797675" y="361632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7177" name="Text Box 15"/>
          <p:cNvSpPr txBox="1">
            <a:spLocks noChangeArrowheads="1"/>
          </p:cNvSpPr>
          <p:nvPr/>
        </p:nvSpPr>
        <p:spPr bwMode="auto">
          <a:xfrm>
            <a:off x="6797675" y="262572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7178" name="Text Box 16"/>
          <p:cNvSpPr txBox="1">
            <a:spLocks noChangeArrowheads="1"/>
          </p:cNvSpPr>
          <p:nvPr/>
        </p:nvSpPr>
        <p:spPr bwMode="auto">
          <a:xfrm>
            <a:off x="6461125" y="4114800"/>
            <a:ext cx="1350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Methanol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0"/>
          <p:cNvSpPr>
            <a:spLocks noChangeArrowheads="1"/>
          </p:cNvSpPr>
          <p:nvPr/>
        </p:nvSpPr>
        <p:spPr bwMode="auto">
          <a:xfrm>
            <a:off x="7010400" y="2667000"/>
            <a:ext cx="1600200" cy="1447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195" name="Rectangle 22"/>
          <p:cNvSpPr>
            <a:spLocks noChangeArrowheads="1"/>
          </p:cNvSpPr>
          <p:nvPr/>
        </p:nvSpPr>
        <p:spPr bwMode="auto">
          <a:xfrm>
            <a:off x="3962400" y="2667000"/>
            <a:ext cx="1447800" cy="1447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Methanol Metabolism</a:t>
            </a: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533400" y="2667000"/>
            <a:ext cx="1600200" cy="1447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685800" y="3124200"/>
            <a:ext cx="1252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H-C</a:t>
            </a:r>
            <a:r>
              <a:rPr lang="en-US"/>
              <a:t>-OH</a:t>
            </a:r>
          </a:p>
        </p:txBody>
      </p:sp>
      <p:sp>
        <p:nvSpPr>
          <p:cNvPr id="8199" name="Line 6"/>
          <p:cNvSpPr>
            <a:spLocks noChangeShapeType="1"/>
          </p:cNvSpPr>
          <p:nvPr/>
        </p:nvSpPr>
        <p:spPr bwMode="auto">
          <a:xfrm flipV="1">
            <a:off x="1143000" y="30480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7"/>
          <p:cNvSpPr>
            <a:spLocks noChangeShapeType="1"/>
          </p:cNvSpPr>
          <p:nvPr/>
        </p:nvSpPr>
        <p:spPr bwMode="auto">
          <a:xfrm flipV="1">
            <a:off x="1158875" y="3540125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1006475" y="361632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1006475" y="262572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8203" name="Text Box 10"/>
          <p:cNvSpPr txBox="1">
            <a:spLocks noChangeArrowheads="1"/>
          </p:cNvSpPr>
          <p:nvPr/>
        </p:nvSpPr>
        <p:spPr bwMode="auto">
          <a:xfrm>
            <a:off x="669925" y="4114800"/>
            <a:ext cx="1350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Methanol</a:t>
            </a:r>
          </a:p>
        </p:txBody>
      </p:sp>
      <p:sp>
        <p:nvSpPr>
          <p:cNvPr id="8204" name="Text Box 16"/>
          <p:cNvSpPr txBox="1">
            <a:spLocks noChangeArrowheads="1"/>
          </p:cNvSpPr>
          <p:nvPr/>
        </p:nvSpPr>
        <p:spPr bwMode="auto">
          <a:xfrm>
            <a:off x="7281863" y="3165475"/>
            <a:ext cx="1252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H-C-OH</a:t>
            </a:r>
          </a:p>
        </p:txBody>
      </p:sp>
      <p:sp>
        <p:nvSpPr>
          <p:cNvPr id="8205" name="Line 17"/>
          <p:cNvSpPr>
            <a:spLocks noChangeShapeType="1"/>
          </p:cNvSpPr>
          <p:nvPr/>
        </p:nvSpPr>
        <p:spPr bwMode="auto">
          <a:xfrm flipV="1">
            <a:off x="7754938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Line 18"/>
          <p:cNvSpPr>
            <a:spLocks noChangeShapeType="1"/>
          </p:cNvSpPr>
          <p:nvPr/>
        </p:nvSpPr>
        <p:spPr bwMode="auto">
          <a:xfrm flipV="1">
            <a:off x="7754938" y="3581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" name="Text Box 19"/>
          <p:cNvSpPr txBox="1">
            <a:spLocks noChangeArrowheads="1"/>
          </p:cNvSpPr>
          <p:nvPr/>
        </p:nvSpPr>
        <p:spPr bwMode="auto">
          <a:xfrm>
            <a:off x="7602538" y="3657600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H</a:t>
            </a:r>
          </a:p>
        </p:txBody>
      </p:sp>
      <p:sp>
        <p:nvSpPr>
          <p:cNvPr id="8208" name="Text Box 20"/>
          <p:cNvSpPr txBox="1">
            <a:spLocks noChangeArrowheads="1"/>
          </p:cNvSpPr>
          <p:nvPr/>
        </p:nvSpPr>
        <p:spPr bwMode="auto">
          <a:xfrm>
            <a:off x="7602538" y="2667000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O</a:t>
            </a:r>
          </a:p>
        </p:txBody>
      </p:sp>
      <p:sp>
        <p:nvSpPr>
          <p:cNvPr id="8209" name="Line 21"/>
          <p:cNvSpPr>
            <a:spLocks noChangeShapeType="1"/>
          </p:cNvSpPr>
          <p:nvPr/>
        </p:nvSpPr>
        <p:spPr bwMode="auto">
          <a:xfrm flipV="1">
            <a:off x="7848600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Text Box 23"/>
          <p:cNvSpPr txBox="1">
            <a:spLocks noChangeArrowheads="1"/>
          </p:cNvSpPr>
          <p:nvPr/>
        </p:nvSpPr>
        <p:spPr bwMode="auto">
          <a:xfrm>
            <a:off x="3695700" y="4114800"/>
            <a:ext cx="194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Formaldehyde</a:t>
            </a:r>
          </a:p>
        </p:txBody>
      </p:sp>
      <p:sp>
        <p:nvSpPr>
          <p:cNvPr id="8211" name="Text Box 24"/>
          <p:cNvSpPr txBox="1">
            <a:spLocks noChangeArrowheads="1"/>
          </p:cNvSpPr>
          <p:nvPr/>
        </p:nvSpPr>
        <p:spPr bwMode="auto">
          <a:xfrm>
            <a:off x="4191000" y="3165475"/>
            <a:ext cx="103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H-C-H</a:t>
            </a:r>
          </a:p>
        </p:txBody>
      </p:sp>
      <p:sp>
        <p:nvSpPr>
          <p:cNvPr id="8212" name="Line 25"/>
          <p:cNvSpPr>
            <a:spLocks noChangeShapeType="1"/>
          </p:cNvSpPr>
          <p:nvPr/>
        </p:nvSpPr>
        <p:spPr bwMode="auto">
          <a:xfrm flipV="1">
            <a:off x="4664075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3" name="Line 26"/>
          <p:cNvSpPr>
            <a:spLocks noChangeShapeType="1"/>
          </p:cNvSpPr>
          <p:nvPr/>
        </p:nvSpPr>
        <p:spPr bwMode="auto">
          <a:xfrm flipV="1">
            <a:off x="4664075" y="35814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4" name="Text Box 27"/>
          <p:cNvSpPr txBox="1">
            <a:spLocks noChangeArrowheads="1"/>
          </p:cNvSpPr>
          <p:nvPr/>
        </p:nvSpPr>
        <p:spPr bwMode="auto">
          <a:xfrm>
            <a:off x="4511675" y="36576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8215" name="Text Box 28"/>
          <p:cNvSpPr txBox="1">
            <a:spLocks noChangeArrowheads="1"/>
          </p:cNvSpPr>
          <p:nvPr/>
        </p:nvSpPr>
        <p:spPr bwMode="auto">
          <a:xfrm>
            <a:off x="4511675" y="2667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O</a:t>
            </a:r>
          </a:p>
        </p:txBody>
      </p:sp>
      <p:sp>
        <p:nvSpPr>
          <p:cNvPr id="8216" name="Line 29"/>
          <p:cNvSpPr>
            <a:spLocks noChangeShapeType="1"/>
          </p:cNvSpPr>
          <p:nvPr/>
        </p:nvSpPr>
        <p:spPr bwMode="auto">
          <a:xfrm flipV="1">
            <a:off x="4757738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7" name="Text Box 31"/>
          <p:cNvSpPr txBox="1">
            <a:spLocks noChangeArrowheads="1"/>
          </p:cNvSpPr>
          <p:nvPr/>
        </p:nvSpPr>
        <p:spPr bwMode="auto">
          <a:xfrm>
            <a:off x="7010400" y="4114800"/>
            <a:ext cx="1731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Formic Acid</a:t>
            </a:r>
          </a:p>
        </p:txBody>
      </p:sp>
      <p:sp>
        <p:nvSpPr>
          <p:cNvPr id="8218" name="Line 32"/>
          <p:cNvSpPr>
            <a:spLocks noChangeShapeType="1"/>
          </p:cNvSpPr>
          <p:nvPr/>
        </p:nvSpPr>
        <p:spPr bwMode="auto">
          <a:xfrm>
            <a:off x="2514600" y="3352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9" name="Line 33"/>
          <p:cNvSpPr>
            <a:spLocks noChangeShapeType="1"/>
          </p:cNvSpPr>
          <p:nvPr/>
        </p:nvSpPr>
        <p:spPr bwMode="auto">
          <a:xfrm>
            <a:off x="5638800" y="3352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0" name="Text Box 34"/>
          <p:cNvSpPr txBox="1">
            <a:spLocks noChangeArrowheads="1"/>
          </p:cNvSpPr>
          <p:nvPr/>
        </p:nvSpPr>
        <p:spPr bwMode="auto">
          <a:xfrm>
            <a:off x="2574925" y="2971800"/>
            <a:ext cx="846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ADH</a:t>
            </a:r>
          </a:p>
        </p:txBody>
      </p:sp>
      <p:sp>
        <p:nvSpPr>
          <p:cNvPr id="8221" name="Text Box 35"/>
          <p:cNvSpPr txBox="1">
            <a:spLocks noChangeArrowheads="1"/>
          </p:cNvSpPr>
          <p:nvPr/>
        </p:nvSpPr>
        <p:spPr bwMode="auto">
          <a:xfrm>
            <a:off x="5622925" y="2971800"/>
            <a:ext cx="103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ALDH</a:t>
            </a:r>
          </a:p>
        </p:txBody>
      </p:sp>
      <p:sp>
        <p:nvSpPr>
          <p:cNvPr id="8222" name="Text Box 36"/>
          <p:cNvSpPr txBox="1">
            <a:spLocks noChangeArrowheads="1"/>
          </p:cNvSpPr>
          <p:nvPr/>
        </p:nvSpPr>
        <p:spPr bwMode="auto">
          <a:xfrm>
            <a:off x="136525" y="5680075"/>
            <a:ext cx="4348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ADH: Alcohol Dehydrogenase</a:t>
            </a:r>
          </a:p>
          <a:p>
            <a:pPr eaLnBrk="1" hangingPunct="1"/>
            <a:r>
              <a:rPr lang="en-US"/>
              <a:t>ALDH: Aldehyde Dehydrogenase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Methanol Toxicity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876800" cy="4114800"/>
          </a:xfrm>
        </p:spPr>
        <p:txBody>
          <a:bodyPr/>
          <a:lstStyle/>
          <a:p>
            <a:pPr eaLnBrk="1" hangingPunct="1"/>
            <a:r>
              <a:rPr lang="en-US"/>
              <a:t>Delayed onset (8-12hrs)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Anion gap acidosis</a:t>
            </a:r>
          </a:p>
          <a:p>
            <a:pPr lvl="1" eaLnBrk="1" hangingPunct="1"/>
            <a:r>
              <a:rPr lang="en-US"/>
              <a:t>Tachypnea</a:t>
            </a:r>
          </a:p>
          <a:p>
            <a:pPr lvl="1" eaLnBrk="1" hangingPunct="1"/>
            <a:r>
              <a:rPr lang="en-US"/>
              <a:t>Visual complaints</a:t>
            </a:r>
          </a:p>
          <a:p>
            <a:pPr lvl="2" eaLnBrk="1" hangingPunct="1"/>
            <a:r>
              <a:rPr lang="en-US"/>
              <a:t>Retinal metabolism</a:t>
            </a:r>
          </a:p>
          <a:p>
            <a:pPr lvl="2" eaLnBrk="1" hangingPunct="1"/>
            <a:r>
              <a:rPr lang="en-US"/>
              <a:t>“Snow storm”</a:t>
            </a:r>
          </a:p>
        </p:txBody>
      </p:sp>
      <p:pic>
        <p:nvPicPr>
          <p:cNvPr id="9220" name="Picture 4" descr="methey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1200"/>
            <a:ext cx="2459038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Methanol Toxicity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572000" cy="4114800"/>
          </a:xfrm>
        </p:spPr>
        <p:txBody>
          <a:bodyPr/>
          <a:lstStyle/>
          <a:p>
            <a:pPr eaLnBrk="1" hangingPunct="1"/>
            <a:r>
              <a:rPr lang="en-US"/>
              <a:t>CNS depression</a:t>
            </a:r>
          </a:p>
          <a:p>
            <a:pPr lvl="1" eaLnBrk="1" hangingPunct="1"/>
            <a:r>
              <a:rPr lang="en-US"/>
              <a:t>Bilateral hemmorhage putamen</a:t>
            </a:r>
          </a:p>
          <a:p>
            <a:pPr eaLnBrk="1" hangingPunct="1"/>
            <a:r>
              <a:rPr lang="en-US"/>
              <a:t>Abdominal pain</a:t>
            </a:r>
          </a:p>
          <a:p>
            <a:pPr eaLnBrk="1" hangingPunct="1"/>
            <a:r>
              <a:rPr lang="en-US"/>
              <a:t>Multisystem organ failure</a:t>
            </a:r>
          </a:p>
        </p:txBody>
      </p:sp>
      <p:pic>
        <p:nvPicPr>
          <p:cNvPr id="10244" name="Picture 5" descr="Methanol-putaminal-hemorr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401955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5113338" y="5272088"/>
            <a:ext cx="33448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/>
              <a:t>University of Western Ontario:</a:t>
            </a:r>
          </a:p>
          <a:p>
            <a:pPr algn="ctr" eaLnBrk="1" hangingPunct="1"/>
            <a:r>
              <a:rPr lang="en-US" sz="2000"/>
              <a:t>Neurology Collection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59500-565A-44F8-87E1-5F394C7D1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/>
          <a:lstStyle/>
          <a:p>
            <a:br>
              <a:rPr lang="en-US" sz="3600" b="0" i="0" u="none" strike="noStrike" baseline="0" dirty="0">
                <a:solidFill>
                  <a:srgbClr val="000000"/>
                </a:solidFill>
                <a:latin typeface="Myriad Pro Cond"/>
              </a:rPr>
            </a:br>
            <a:r>
              <a:rPr lang="en-US" sz="3200" b="1" i="0" u="none" strike="noStrike" baseline="0" dirty="0">
                <a:latin typeface="Myriad Pro Cond"/>
              </a:rPr>
              <a:t>PATHOPHYSIOLOGY AND CLINICAL MANIFESTATIONS</a:t>
            </a:r>
            <a:br>
              <a:rPr lang="en-US" sz="3200" b="0" i="0" u="none" strike="noStrike" baseline="0" dirty="0">
                <a:latin typeface="Myriad Pro Cond"/>
              </a:rPr>
            </a:br>
            <a:r>
              <a:rPr lang="en-US" sz="3200" b="1" i="0" u="none" strike="noStrike" baseline="0" dirty="0">
                <a:latin typeface="Myriad Pro Cond"/>
              </a:rPr>
              <a:t>Acute Central Nervous System Effects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0AD27-EEE7-4239-8718-B0A6FF1D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All alcohols cause inebriation, depending on the dose.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Additionally, serum methanol concentrations of </a:t>
            </a:r>
            <a:r>
              <a:rPr lang="en-US" b="1" dirty="0">
                <a:solidFill>
                  <a:srgbClr val="00B050"/>
                </a:solidFill>
              </a:rPr>
              <a:t>25 to 50 mg/dL </a:t>
            </a:r>
            <a:r>
              <a:rPr lang="en-US" b="1" dirty="0"/>
              <a:t>are associated with toxicity, whereas one may legally drive a car in the US with a blood ethanol concentration of up to </a:t>
            </a:r>
            <a:r>
              <a:rPr lang="en-US" b="1" dirty="0">
                <a:solidFill>
                  <a:srgbClr val="00B050"/>
                </a:solidFill>
              </a:rPr>
              <a:t>80 mg/dL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1691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Clinical Manifestations and </a:t>
            </a:r>
            <a:r>
              <a:rPr lang="en-US" b="1" dirty="0" err="1"/>
              <a:t>Pathophysiology</a:t>
            </a:r>
            <a:br>
              <a:rPr lang="en-US" b="1" dirty="0"/>
            </a:br>
            <a:r>
              <a:rPr lang="en-US" b="1" i="1" dirty="0"/>
              <a:t>Central Nervous System Effects</a:t>
            </a:r>
            <a:br>
              <a:rPr lang="en-US" b="1" i="1" dirty="0"/>
            </a:br>
            <a:br>
              <a:rPr lang="en-US" b="1" i="1" dirty="0"/>
            </a:br>
            <a:r>
              <a:rPr lang="en-US" dirty="0"/>
              <a:t>All alcohols may cause inebriation, depending on the dose</a:t>
            </a:r>
            <a:br>
              <a:rPr lang="en-US" dirty="0"/>
            </a:br>
            <a:r>
              <a:rPr lang="en-US" dirty="0" err="1"/>
              <a:t>isopropanol</a:t>
            </a:r>
            <a:r>
              <a:rPr lang="en-US" dirty="0"/>
              <a:t> &gt; ethylene glycol &gt; ethanol &gt; methanol</a:t>
            </a:r>
            <a:br>
              <a:rPr lang="en-US" b="1" i="1" dirty="0"/>
            </a:b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30762"/>
          </a:xfrm>
        </p:spPr>
        <p:txBody>
          <a:bodyPr/>
          <a:lstStyle/>
          <a:p>
            <a:pPr eaLnBrk="1" hangingPunct="1"/>
            <a:r>
              <a:rPr lang="en-US" b="1" i="1"/>
              <a:t>Metabolic Acidosis</a:t>
            </a:r>
            <a:br>
              <a:rPr lang="en-US" b="1" i="1"/>
            </a:br>
            <a:br>
              <a:rPr lang="en-US" b="1" i="1"/>
            </a:br>
            <a:r>
              <a:rPr lang="en-US"/>
              <a:t>Metabolic acidosis with an elevated anion gap is a hallmark of toxic alcohol poisoning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87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/>
              <a:t>Specific End-Organ Effects</a:t>
            </a:r>
            <a:br>
              <a:rPr lang="en-US" b="1" i="1" dirty="0"/>
            </a:br>
            <a:br>
              <a:rPr lang="en-US" b="1" i="1" dirty="0"/>
            </a:br>
            <a:r>
              <a:rPr lang="en-US" dirty="0"/>
              <a:t>Methanol causes visual</a:t>
            </a:r>
            <a:br>
              <a:rPr lang="en-US" dirty="0"/>
            </a:br>
            <a:r>
              <a:rPr lang="en-US" dirty="0"/>
              <a:t>impairment ranging from blurry or hazy vision or defects in color vision, to snowfield</a:t>
            </a:r>
            <a:br>
              <a:rPr lang="en-US" dirty="0"/>
            </a:br>
            <a:r>
              <a:rPr lang="en-US" dirty="0"/>
              <a:t>vision or total blindness in severe poisoning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E922B-DDB8-4204-952E-2B79F877B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0" u="none" strike="noStrike" baseline="0" dirty="0">
                <a:latin typeface="Myriad Pro Cond"/>
              </a:rPr>
              <a:t>HISTORY AND EPIDEMIOLOGY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BA8D1-A8AB-49C4-AA2D-AFA765E8A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</a:rPr>
              <a:t>Methanol</a:t>
            </a:r>
            <a:r>
              <a:rPr lang="en-US" b="1" dirty="0"/>
              <a:t> was a component of the embalming fluid used in </a:t>
            </a:r>
            <a:r>
              <a:rPr lang="en-US" b="1" dirty="0">
                <a:solidFill>
                  <a:srgbClr val="FF0000"/>
                </a:solidFill>
              </a:rPr>
              <a:t>ancient Egypt</a:t>
            </a:r>
            <a:r>
              <a:rPr lang="en-US" b="1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</a:rPr>
              <a:t>Robert Boyle </a:t>
            </a:r>
            <a:r>
              <a:rPr lang="en-US" b="1" dirty="0"/>
              <a:t>first isolated the molecule in 1661 by distilling boxwood, calling it spirit of box.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Methanol is also used as a solvent by itself or as an adulterant in “denatured” alcohol.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In a Turkish series, cologne was also most common, accounting for almost 75% of ingestions. </a:t>
            </a:r>
          </a:p>
        </p:txBody>
      </p:sp>
    </p:spTree>
    <p:extLst>
      <p:ext uri="{BB962C8B-B14F-4D97-AF65-F5344CB8AC3E}">
        <p14:creationId xmlns:p14="http://schemas.microsoft.com/office/powerpoint/2010/main" val="1918690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/>
          <a:lstStyle/>
          <a:p>
            <a:pPr eaLnBrk="1" hangingPunct="1"/>
            <a:r>
              <a:rPr lang="en-US"/>
              <a:t>The formate metabolite of</a:t>
            </a:r>
            <a:br>
              <a:rPr lang="en-US"/>
            </a:br>
            <a:r>
              <a:rPr lang="en-US"/>
              <a:t>methanol is a mitochondrial toxin, inhibiting cytochrome oxidase (much like cyanide) and</a:t>
            </a:r>
            <a:br>
              <a:rPr lang="en-US"/>
            </a:br>
            <a:r>
              <a:rPr lang="en-US"/>
              <a:t>thereby interfering with oxidative phosphorylation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87962"/>
          </a:xfrm>
        </p:spPr>
        <p:txBody>
          <a:bodyPr/>
          <a:lstStyle/>
          <a:p>
            <a:pPr eaLnBrk="1" hangingPunct="1"/>
            <a:r>
              <a:rPr lang="en-US" b="1" dirty="0"/>
              <a:t>Diagnostic Testing</a:t>
            </a:r>
            <a:br>
              <a:rPr lang="en-US" b="1" dirty="0"/>
            </a:br>
            <a:r>
              <a:rPr lang="en-US" b="1" i="1" dirty="0"/>
              <a:t>Toxic Alcohol Concentrations</a:t>
            </a:r>
            <a:br>
              <a:rPr lang="en-US" b="1" i="1" dirty="0"/>
            </a:br>
            <a:br>
              <a:rPr lang="en-US" b="1" i="1" dirty="0"/>
            </a:br>
            <a:r>
              <a:rPr lang="en-US" dirty="0"/>
              <a:t>methanol  level greater than 25 mg/dL has</a:t>
            </a:r>
            <a:br>
              <a:rPr lang="en-US" dirty="0"/>
            </a:br>
            <a:r>
              <a:rPr lang="en-US" dirty="0"/>
              <a:t>been considered toxic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/>
              <a:t>Anion Gap and </a:t>
            </a:r>
            <a:r>
              <a:rPr lang="en-US" b="1" i="1" dirty="0" err="1"/>
              <a:t>Osmol</a:t>
            </a:r>
            <a:r>
              <a:rPr lang="en-US" b="1" i="1" dirty="0"/>
              <a:t> Gap</a:t>
            </a:r>
            <a:br>
              <a:rPr lang="en-US" b="1" i="1" dirty="0"/>
            </a:br>
            <a:br>
              <a:rPr lang="en-US" b="1" i="1" dirty="0"/>
            </a:br>
            <a:r>
              <a:rPr lang="en-US" dirty="0"/>
              <a:t>hallmark of toxic alcohol poisoning</a:t>
            </a:r>
            <a:br>
              <a:rPr lang="en-US" dirty="0"/>
            </a:br>
            <a:r>
              <a:rPr lang="en-US" dirty="0" err="1"/>
              <a:t>osmol</a:t>
            </a:r>
            <a:r>
              <a:rPr lang="en-US" dirty="0"/>
              <a:t> gap -14 to +10,</a:t>
            </a:r>
            <a:br>
              <a:rPr lang="en-US" dirty="0"/>
            </a:br>
            <a:r>
              <a:rPr lang="en-US" dirty="0"/>
              <a:t>patients who present early after ingestion may have a high </a:t>
            </a:r>
            <a:r>
              <a:rPr lang="en-US" dirty="0" err="1"/>
              <a:t>osmol</a:t>
            </a:r>
            <a:r>
              <a:rPr lang="en-US" dirty="0"/>
              <a:t> gap and normal</a:t>
            </a:r>
            <a:br>
              <a:rPr lang="en-US" dirty="0"/>
            </a:br>
            <a:r>
              <a:rPr lang="en-US" dirty="0"/>
              <a:t>anion gap, whereas those who present later may have the reverse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6858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533400" y="2057400"/>
            <a:ext cx="2438400" cy="1828800"/>
          </a:xfrm>
          <a:prstGeom prst="rect">
            <a:avLst/>
          </a:prstGeom>
          <a:gradFill rotWithShape="0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1552575" y="2743200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/>
          </a:p>
          <a:p>
            <a:pPr algn="ctr" eaLnBrk="1" hangingPunct="1"/>
            <a:endParaRPr lang="en-US"/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4116388" y="2743200"/>
            <a:ext cx="152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  Aldehyde</a:t>
            </a: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7529513" y="2743200"/>
            <a:ext cx="776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Acid</a:t>
            </a:r>
          </a:p>
        </p:txBody>
      </p:sp>
      <p:sp>
        <p:nvSpPr>
          <p:cNvPr id="26630" name="Line 8"/>
          <p:cNvSpPr>
            <a:spLocks noChangeShapeType="1"/>
          </p:cNvSpPr>
          <p:nvPr/>
        </p:nvSpPr>
        <p:spPr bwMode="auto">
          <a:xfrm>
            <a:off x="2973388" y="2971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Line 9"/>
          <p:cNvSpPr>
            <a:spLocks noChangeShapeType="1"/>
          </p:cNvSpPr>
          <p:nvPr/>
        </p:nvSpPr>
        <p:spPr bwMode="auto">
          <a:xfrm>
            <a:off x="6021388" y="2971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3117850" y="2590800"/>
            <a:ext cx="846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ADH</a:t>
            </a:r>
          </a:p>
        </p:txBody>
      </p:sp>
      <p:sp>
        <p:nvSpPr>
          <p:cNvPr id="26633" name="Text Box 11"/>
          <p:cNvSpPr txBox="1">
            <a:spLocks noChangeArrowheads="1"/>
          </p:cNvSpPr>
          <p:nvPr/>
        </p:nvSpPr>
        <p:spPr bwMode="auto">
          <a:xfrm>
            <a:off x="6005513" y="2590800"/>
            <a:ext cx="103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ALDH</a:t>
            </a:r>
          </a:p>
        </p:txBody>
      </p:sp>
      <p:sp>
        <p:nvSpPr>
          <p:cNvPr id="26634" name="Text Box 12"/>
          <p:cNvSpPr txBox="1">
            <a:spLocks noChangeArrowheads="1"/>
          </p:cNvSpPr>
          <p:nvPr/>
        </p:nvSpPr>
        <p:spPr bwMode="auto">
          <a:xfrm>
            <a:off x="838200" y="2197100"/>
            <a:ext cx="3657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Methanol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Ethanol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Ethylene Glycol</a:t>
            </a:r>
          </a:p>
        </p:txBody>
      </p:sp>
      <p:sp>
        <p:nvSpPr>
          <p:cNvPr id="26635" name="Rectangle 13"/>
          <p:cNvSpPr>
            <a:spLocks noChangeArrowheads="1"/>
          </p:cNvSpPr>
          <p:nvPr/>
        </p:nvSpPr>
        <p:spPr bwMode="auto">
          <a:xfrm>
            <a:off x="838200" y="762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400">
                <a:solidFill>
                  <a:schemeClr val="tx2"/>
                </a:solidFill>
              </a:rPr>
              <a:t>Treatment</a:t>
            </a:r>
          </a:p>
        </p:txBody>
      </p:sp>
      <p:sp>
        <p:nvSpPr>
          <p:cNvPr id="26636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6962"/>
          </a:xfrm>
        </p:spPr>
        <p:txBody>
          <a:bodyPr/>
          <a:lstStyle/>
          <a:p>
            <a:pPr eaLnBrk="1" hangingPunct="1"/>
            <a:r>
              <a:rPr lang="en-US" b="1" dirty="0"/>
              <a:t>Management</a:t>
            </a:r>
            <a:br>
              <a:rPr lang="en-US" b="1" dirty="0"/>
            </a:br>
            <a:r>
              <a:rPr lang="en-US" b="1" i="1" dirty="0"/>
              <a:t>Alcohol Dehydrogenase Inhibition</a:t>
            </a:r>
            <a:br>
              <a:rPr lang="en-US" b="1" i="1" dirty="0"/>
            </a:br>
            <a:r>
              <a:rPr lang="en-US" dirty="0"/>
              <a:t>affinity for ethanol that is 15 times greater in vitro than its affinity for methanol, on a molar basis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Ethanol Infusion: Management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pPr eaLnBrk="1" hangingPunct="1"/>
            <a:r>
              <a:rPr lang="en-US"/>
              <a:t>Serial ethanol levels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Watch glucose  and sodium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Observe for respiratory status</a:t>
            </a:r>
          </a:p>
        </p:txBody>
      </p:sp>
      <p:pic>
        <p:nvPicPr>
          <p:cNvPr id="28676" name="Picture 5" descr="Liquor%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38400"/>
            <a:ext cx="32766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1162"/>
          </a:xfrm>
        </p:spPr>
        <p:txBody>
          <a:bodyPr/>
          <a:lstStyle/>
          <a:p>
            <a:pPr eaLnBrk="1" hangingPunct="1"/>
            <a:r>
              <a:rPr lang="en-US" sz="6600" b="1"/>
              <a:t>Ethanol</a:t>
            </a:r>
            <a:br>
              <a:rPr lang="en-US"/>
            </a:br>
            <a:r>
              <a:rPr lang="en-US"/>
              <a:t>0.8 g/kg of ethanol is given orally over 20 minutes</a:t>
            </a:r>
            <a:br>
              <a:rPr lang="en-US"/>
            </a:br>
            <a:r>
              <a:rPr lang="en-US"/>
              <a:t>100-154 mg/kg/h</a:t>
            </a:r>
            <a:br>
              <a:rPr lang="en-US"/>
            </a:br>
            <a:r>
              <a:rPr lang="en-US"/>
              <a:t>hemodialysis (250-350 mg/kg/h)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763" y="0"/>
            <a:ext cx="83267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21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solidFill>
                  <a:srgbClr val="861F84"/>
                </a:solidFill>
                <a:latin typeface="TimesNewRomanPS-BoldMT"/>
              </a:rPr>
              <a:t>PHARMACOKINETICS/TOXICOKINETICS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i="0" u="none" strike="noStrike" baseline="0" dirty="0">
                <a:solidFill>
                  <a:srgbClr val="000000"/>
                </a:solidFill>
                <a:latin typeface="TimesNewRomanPSMT"/>
              </a:rPr>
              <a:t>Ethanol is </a:t>
            </a:r>
            <a:r>
              <a:rPr lang="en-US" b="1" i="0" u="none" strike="noStrike" baseline="0" dirty="0">
                <a:solidFill>
                  <a:srgbClr val="FF0000"/>
                </a:solidFill>
                <a:latin typeface="TimesNewRomanPSMT"/>
              </a:rPr>
              <a:t>rapidly absorbed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TimesNewRomanPSMT"/>
              </a:rPr>
              <a:t>from the gastrointestinal (GI) tract,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i="0" u="none" strike="noStrike" baseline="0" dirty="0">
                <a:solidFill>
                  <a:srgbClr val="000000"/>
                </a:solidFill>
                <a:latin typeface="TimesNewRomanPSMT"/>
              </a:rPr>
              <a:t>with approximately </a:t>
            </a:r>
            <a:r>
              <a:rPr lang="en-US" b="1" i="0" u="none" strike="noStrike" baseline="0" dirty="0">
                <a:solidFill>
                  <a:srgbClr val="FF0000"/>
                </a:solidFill>
                <a:latin typeface="TimesNewRomanPSMT"/>
              </a:rPr>
              <a:t>20%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TimesNewRomanPSMT"/>
              </a:rPr>
              <a:t>absorbed</a:t>
            </a:r>
            <a:r>
              <a:rPr lang="en-US" b="1" i="0" u="none" strike="noStrike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TimesNewRomanPSMT"/>
              </a:rPr>
              <a:t>from the </a:t>
            </a:r>
            <a:r>
              <a:rPr lang="en-US" b="1" i="0" u="none" strike="noStrike" baseline="0" dirty="0">
                <a:solidFill>
                  <a:srgbClr val="FF0000"/>
                </a:solidFill>
                <a:latin typeface="TimesNewRomanPSMT"/>
              </a:rPr>
              <a:t>stomach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TimesNewRomanPSMT"/>
              </a:rPr>
              <a:t> and the remainder from the small intestine.</a:t>
            </a:r>
            <a:endParaRPr lang="en-US" sz="1350" b="1" dirty="0">
              <a:solidFill>
                <a:srgbClr val="0000EF"/>
              </a:solidFill>
              <a:latin typeface="TimesNewRomanPSM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i="0" u="none" strike="noStrike" baseline="0" dirty="0">
                <a:solidFill>
                  <a:srgbClr val="000000"/>
                </a:solidFill>
                <a:latin typeface="TimesNewRomanPSMT"/>
              </a:rPr>
              <a:t>Factors that enhance absorption</a:t>
            </a:r>
            <a:r>
              <a:rPr lang="en-US" b="1" i="0" u="none" strike="noStrike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TimesNewRomanPSMT"/>
              </a:rPr>
              <a:t>include </a:t>
            </a:r>
            <a:r>
              <a:rPr lang="en-US" b="1" i="0" u="none" strike="noStrike" baseline="0" dirty="0">
                <a:solidFill>
                  <a:srgbClr val="FF0000"/>
                </a:solidFill>
                <a:latin typeface="TimesNewRomanPSMT"/>
              </a:rPr>
              <a:t>rapid gastric emptying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TimesNewRomanPSMT"/>
              </a:rPr>
              <a:t>, ethanol intake </a:t>
            </a:r>
            <a:r>
              <a:rPr lang="en-US" b="1" i="0" u="none" strike="noStrike" baseline="0" dirty="0">
                <a:solidFill>
                  <a:srgbClr val="FF0000"/>
                </a:solidFill>
                <a:latin typeface="TimesNewRomanPSMT"/>
              </a:rPr>
              <a:t>without food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TimesNewRomanPSMT"/>
              </a:rPr>
              <a:t>, the absence of congeners, dilution of</a:t>
            </a:r>
            <a:r>
              <a:rPr lang="en-US" b="1" i="0" u="none" strike="noStrike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TimesNewRomanPSMT"/>
              </a:rPr>
              <a:t>ethanol (maximum absorption occurs at a </a:t>
            </a:r>
            <a:r>
              <a:rPr lang="en-US" b="1" i="0" u="none" strike="noStrike" baseline="0" dirty="0">
                <a:solidFill>
                  <a:srgbClr val="FF0000"/>
                </a:solidFill>
                <a:latin typeface="TimesNewRomanPSMT"/>
              </a:rPr>
              <a:t>concentration of 20%),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TimesNewRomanPSMT"/>
              </a:rPr>
              <a:t>and carbonation.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i="0" u="none" strike="noStrike" baseline="0" dirty="0">
                <a:solidFill>
                  <a:srgbClr val="000000"/>
                </a:solidFill>
                <a:latin typeface="TimesNewRomanPSMT"/>
              </a:rPr>
              <a:t>Under optimal</a:t>
            </a:r>
            <a:r>
              <a:rPr lang="en-US" b="1" i="0" u="none" strike="noStrike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TimesNewRomanPSMT"/>
              </a:rPr>
              <a:t>conditions for absorption, </a:t>
            </a:r>
            <a:r>
              <a:rPr lang="en-US" b="1" i="0" u="none" strike="noStrike" baseline="0" dirty="0">
                <a:solidFill>
                  <a:srgbClr val="FF0000"/>
                </a:solidFill>
                <a:latin typeface="TimesNewRomanPSMT"/>
              </a:rPr>
              <a:t>80% to 90%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TimesNewRomanPSMT"/>
              </a:rPr>
              <a:t>of an ingested dose is fully absorbed </a:t>
            </a:r>
            <a:r>
              <a:rPr lang="en-US" b="1" i="0" u="none" strike="noStrike" baseline="0" dirty="0">
                <a:solidFill>
                  <a:srgbClr val="FF0000"/>
                </a:solidFill>
                <a:latin typeface="TimesNewRomanPSMT"/>
              </a:rPr>
              <a:t>within 60 minutes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TimesNewRomanPSMT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i="0" u="none" strike="noStrike" baseline="0" dirty="0">
                <a:solidFill>
                  <a:srgbClr val="000000"/>
                </a:solidFill>
                <a:latin typeface="TimesNewRomanPSMT"/>
              </a:rPr>
              <a:t>Ethanol is primarily </a:t>
            </a:r>
            <a:r>
              <a:rPr lang="en-US" b="1" i="0" u="none" strike="noStrike" baseline="0" dirty="0">
                <a:solidFill>
                  <a:srgbClr val="FF0000"/>
                </a:solidFill>
                <a:latin typeface="TimesNewRomanPSMT"/>
              </a:rPr>
              <a:t>eliminated by the liver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TimesNewRomanPSMT"/>
              </a:rPr>
              <a:t>, with </a:t>
            </a:r>
            <a:r>
              <a:rPr lang="en-US" b="1" i="0" u="none" strike="noStrike" baseline="0" dirty="0">
                <a:solidFill>
                  <a:srgbClr val="FF0000"/>
                </a:solidFill>
                <a:latin typeface="TimesNewRomanPSMT"/>
              </a:rPr>
              <a:t>2% to 5%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TimesNewRomanPSMT"/>
              </a:rPr>
              <a:t>excreted unchanged by the</a:t>
            </a:r>
            <a:r>
              <a:rPr lang="en-US" b="1" i="0" u="none" strike="noStrike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b="1" i="0" u="none" strike="noStrike" baseline="0" dirty="0">
                <a:solidFill>
                  <a:srgbClr val="FF0000"/>
                </a:solidFill>
                <a:latin typeface="TimesNewRomanPSMT"/>
              </a:rPr>
              <a:t>kidneys, lungs, and sweat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TimesNewRomanPSMT"/>
              </a:rPr>
              <a:t>.</a:t>
            </a:r>
            <a:endParaRPr lang="en-US" sz="1350" b="1" dirty="0">
              <a:solidFill>
                <a:srgbClr val="0000EF"/>
              </a:solidFill>
              <a:latin typeface="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3981190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AF2E2-E23B-4893-B074-FE68E6D0C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0" u="none" strike="noStrike" baseline="0" dirty="0">
                <a:latin typeface="Myriad Pro Cond"/>
              </a:rPr>
              <a:t>CHEMISTRY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A7913-F428-4677-A767-7E9E9A2B6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Alcohols are </a:t>
            </a:r>
            <a:r>
              <a:rPr lang="en-US" sz="2800" b="1" dirty="0">
                <a:solidFill>
                  <a:srgbClr val="FF0000"/>
                </a:solidFill>
              </a:rPr>
              <a:t>hydrocarbons</a:t>
            </a:r>
            <a:r>
              <a:rPr lang="en-US" sz="2800" b="1" dirty="0"/>
              <a:t> that contain a </a:t>
            </a:r>
            <a:r>
              <a:rPr lang="en-US" sz="2800" b="1" dirty="0">
                <a:solidFill>
                  <a:srgbClr val="FF0000"/>
                </a:solidFill>
              </a:rPr>
              <a:t>hydroxyl (–OH) group</a:t>
            </a:r>
            <a:r>
              <a:rPr lang="en-US" sz="2800" b="1" dirty="0"/>
              <a:t>. The term </a:t>
            </a:r>
            <a:r>
              <a:rPr lang="en-US" sz="2800" b="1" dirty="0">
                <a:solidFill>
                  <a:srgbClr val="FF0000"/>
                </a:solidFill>
              </a:rPr>
              <a:t>“toxic alcohol” </a:t>
            </a:r>
            <a:r>
              <a:rPr lang="en-US" sz="2800" b="1" dirty="0"/>
              <a:t>refers to alcohols other than ethanol that are not intended for ingestion.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In a sense, this is arbitrary, since </a:t>
            </a:r>
            <a:r>
              <a:rPr lang="en-US" sz="2800" b="1" dirty="0">
                <a:solidFill>
                  <a:srgbClr val="FF0000"/>
                </a:solidFill>
              </a:rPr>
              <a:t>all alcohols are toxic</a:t>
            </a:r>
            <a:r>
              <a:rPr lang="en-US" sz="2800" b="1" dirty="0"/>
              <a:t>, causing inebriation and end-organ effects if taken in excess.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The most common clinically relevant toxic alcohols are methanol and ethylene glycol . </a:t>
            </a:r>
          </a:p>
        </p:txBody>
      </p:sp>
    </p:spTree>
    <p:extLst>
      <p:ext uri="{BB962C8B-B14F-4D97-AF65-F5344CB8AC3E}">
        <p14:creationId xmlns:p14="http://schemas.microsoft.com/office/powerpoint/2010/main" val="30274289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771"/>
            <a:ext cx="7886700" cy="443420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700" b="1" dirty="0">
                <a:solidFill>
                  <a:srgbClr val="000000"/>
                </a:solidFill>
                <a:latin typeface="TimesNewRomanPSMT"/>
              </a:rPr>
              <a:t>As the system is </a:t>
            </a:r>
            <a:r>
              <a:rPr lang="en-US" sz="2700" b="1" dirty="0">
                <a:solidFill>
                  <a:srgbClr val="FF0000"/>
                </a:solidFill>
                <a:latin typeface="TimesNewRomanPSMT"/>
              </a:rPr>
              <a:t>saturated</a:t>
            </a:r>
            <a:r>
              <a:rPr lang="en-US" sz="2700" b="1" dirty="0">
                <a:solidFill>
                  <a:srgbClr val="000000"/>
                </a:solidFill>
                <a:latin typeface="TimesNewRomanPSMT"/>
              </a:rPr>
              <a:t>, ethanol elimination </a:t>
            </a:r>
            <a:r>
              <a:rPr lang="en-US" sz="2700" b="1" dirty="0">
                <a:solidFill>
                  <a:srgbClr val="FF0000"/>
                </a:solidFill>
                <a:latin typeface="TimesNewRomanPSMT"/>
              </a:rPr>
              <a:t>changes from first-order to zero-order kinetics</a:t>
            </a:r>
            <a:r>
              <a:rPr lang="en-US" sz="2700" b="1" dirty="0">
                <a:solidFill>
                  <a:srgbClr val="000000"/>
                </a:solidFill>
                <a:latin typeface="TimesNewRomanPSMT"/>
              </a:rPr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700" b="1" dirty="0">
                <a:solidFill>
                  <a:srgbClr val="000000"/>
                </a:solidFill>
                <a:latin typeface="TimesNewRomanPSMT"/>
              </a:rPr>
              <a:t>In adults, the </a:t>
            </a:r>
            <a:r>
              <a:rPr lang="en-US" sz="2700" b="1" dirty="0">
                <a:solidFill>
                  <a:srgbClr val="FF0000"/>
                </a:solidFill>
                <a:latin typeface="TimesNewRomanPSMT"/>
              </a:rPr>
              <a:t>average</a:t>
            </a:r>
            <a:r>
              <a:rPr lang="en-US" sz="2700" b="1" dirty="0">
                <a:solidFill>
                  <a:srgbClr val="000000"/>
                </a:solidFill>
                <a:latin typeface="TimesNewRomanPSMT"/>
              </a:rPr>
              <a:t> rate of ethanol metabolism is </a:t>
            </a:r>
            <a:r>
              <a:rPr lang="en-US" sz="2700" b="1" dirty="0">
                <a:solidFill>
                  <a:srgbClr val="FF0000"/>
                </a:solidFill>
                <a:latin typeface="TimesNewRomanPSMT"/>
              </a:rPr>
              <a:t>100 to 125 mg/kg/h </a:t>
            </a:r>
            <a:r>
              <a:rPr lang="en-US" sz="2700" b="1" dirty="0">
                <a:solidFill>
                  <a:srgbClr val="000000"/>
                </a:solidFill>
                <a:latin typeface="TimesNewRomanPSMT"/>
              </a:rPr>
              <a:t>in occasional drinkers and </a:t>
            </a:r>
            <a:r>
              <a:rPr lang="en-US" sz="2700" b="1" dirty="0">
                <a:solidFill>
                  <a:srgbClr val="FF0000"/>
                </a:solidFill>
                <a:latin typeface="TimesNewRomanPSMT"/>
              </a:rPr>
              <a:t>up to 175 mg/kg/h </a:t>
            </a:r>
            <a:r>
              <a:rPr lang="en-US" sz="2700" b="1" dirty="0">
                <a:solidFill>
                  <a:srgbClr val="000000"/>
                </a:solidFill>
                <a:latin typeface="TimesNewRomanPSMT"/>
              </a:rPr>
              <a:t>in habitual drinkers.</a:t>
            </a:r>
            <a:r>
              <a:rPr lang="en-US" sz="1800" b="1" dirty="0">
                <a:solidFill>
                  <a:srgbClr val="0000EF"/>
                </a:solidFill>
                <a:latin typeface="TimesNewRomanPSMT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700" b="1" dirty="0">
                <a:solidFill>
                  <a:srgbClr val="000000"/>
                </a:solidFill>
                <a:latin typeface="TimesNewRomanPSMT"/>
              </a:rPr>
              <a:t>As a result, the average-sized adult metabolizes </a:t>
            </a:r>
            <a:r>
              <a:rPr lang="en-US" sz="2700" b="1" dirty="0">
                <a:solidFill>
                  <a:srgbClr val="FF0000"/>
                </a:solidFill>
                <a:latin typeface="TimesNewRomanPSMT"/>
              </a:rPr>
              <a:t>7 to 10 g/h</a:t>
            </a:r>
            <a:r>
              <a:rPr lang="en-US" sz="2700" b="1" dirty="0">
                <a:solidFill>
                  <a:srgbClr val="000000"/>
                </a:solidFill>
                <a:latin typeface="TimesNewRomanPSMT"/>
              </a:rPr>
              <a:t> and the blood ethanol </a:t>
            </a:r>
            <a:r>
              <a:rPr lang="en-US" sz="2700" b="1" dirty="0">
                <a:solidFill>
                  <a:srgbClr val="FF0000"/>
                </a:solidFill>
                <a:latin typeface="TimesNewRomanPSMT"/>
              </a:rPr>
              <a:t>concentration falls 15 to 20 mg/</a:t>
            </a:r>
            <a:r>
              <a:rPr lang="en-US" sz="2700" b="1" dirty="0" err="1">
                <a:solidFill>
                  <a:srgbClr val="FF0000"/>
                </a:solidFill>
                <a:latin typeface="TimesNewRomanPSMT"/>
              </a:rPr>
              <a:t>dL</a:t>
            </a:r>
            <a:r>
              <a:rPr lang="en-US" sz="2700" b="1" dirty="0">
                <a:solidFill>
                  <a:srgbClr val="FF0000"/>
                </a:solidFill>
                <a:latin typeface="TimesNewRomanPSMT"/>
              </a:rPr>
              <a:t>/h </a:t>
            </a:r>
            <a:r>
              <a:rPr lang="en-US" sz="2700" b="1" dirty="0">
                <a:solidFill>
                  <a:srgbClr val="000000"/>
                </a:solidFill>
                <a:latin typeface="TimesNewRomanPSMT"/>
              </a:rPr>
              <a:t>(3.26–4.35 </a:t>
            </a:r>
            <a:r>
              <a:rPr lang="en-US" sz="2700" b="1" dirty="0" err="1">
                <a:solidFill>
                  <a:srgbClr val="000000"/>
                </a:solidFill>
                <a:latin typeface="TimesNewRomanPSMT"/>
              </a:rPr>
              <a:t>mmol</a:t>
            </a:r>
            <a:r>
              <a:rPr lang="en-US" sz="2700" b="1" dirty="0">
                <a:solidFill>
                  <a:srgbClr val="000000"/>
                </a:solidFill>
                <a:latin typeface="TimesNewRomanPSMT"/>
              </a:rPr>
              <a:t>/L/h)Tolerant drinkers, by recruiting CYP2E1, may increase their clearance of ethanol to </a:t>
            </a:r>
            <a:r>
              <a:rPr lang="en-US" sz="2700" b="1" dirty="0">
                <a:solidFill>
                  <a:srgbClr val="FF0000"/>
                </a:solidFill>
                <a:latin typeface="TimesNewRomanPSMT"/>
              </a:rPr>
              <a:t>30 mg/</a:t>
            </a:r>
            <a:r>
              <a:rPr lang="en-US" sz="2700" b="1" dirty="0" err="1">
                <a:solidFill>
                  <a:srgbClr val="FF0000"/>
                </a:solidFill>
                <a:latin typeface="TimesNewRomanPSMT"/>
              </a:rPr>
              <a:t>dL</a:t>
            </a:r>
            <a:r>
              <a:rPr lang="en-US" sz="2700" b="1" dirty="0">
                <a:solidFill>
                  <a:srgbClr val="FF0000"/>
                </a:solidFill>
                <a:latin typeface="TimesNewRomanPSMT"/>
              </a:rPr>
              <a:t>/h </a:t>
            </a:r>
            <a:r>
              <a:rPr lang="en-US" sz="2700" b="1" dirty="0">
                <a:solidFill>
                  <a:srgbClr val="000000"/>
                </a:solidFill>
                <a:latin typeface="TimesNewRomanPSMT"/>
              </a:rPr>
              <a:t>(6.5 </a:t>
            </a:r>
            <a:r>
              <a:rPr lang="en-US" sz="2700" b="1" dirty="0" err="1">
                <a:solidFill>
                  <a:srgbClr val="000000"/>
                </a:solidFill>
                <a:latin typeface="TimesNewRomanPSMT"/>
              </a:rPr>
              <a:t>mmol</a:t>
            </a:r>
            <a:r>
              <a:rPr lang="en-US" sz="2700" b="1" dirty="0">
                <a:solidFill>
                  <a:srgbClr val="000000"/>
                </a:solidFill>
                <a:latin typeface="TimesNewRomanPSMT"/>
              </a:rPr>
              <a:t>/L/h) or even higher.</a:t>
            </a:r>
            <a:endParaRPr lang="en-US" sz="1800" b="1" dirty="0">
              <a:solidFill>
                <a:srgbClr val="0000EF"/>
              </a:solidFill>
              <a:latin typeface="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13173367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>
                <a:solidFill>
                  <a:srgbClr val="861F84"/>
                </a:solidFill>
                <a:latin typeface="TimesNewRomanPS-BoldMT"/>
              </a:rPr>
              <a:t>XENOBIOTIC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700" b="1" dirty="0">
                <a:solidFill>
                  <a:srgbClr val="000000"/>
                </a:solidFill>
                <a:latin typeface="TimesNewRomanPSMT"/>
              </a:rPr>
              <a:t>Ethanol </a:t>
            </a:r>
            <a:r>
              <a:rPr lang="en-US" sz="2700" b="1" dirty="0">
                <a:solidFill>
                  <a:srgbClr val="FF0000"/>
                </a:solidFill>
                <a:latin typeface="TimesNewRomanPSMT"/>
              </a:rPr>
              <a:t>interacts</a:t>
            </a:r>
            <a:r>
              <a:rPr lang="en-US" sz="2700" b="1" dirty="0">
                <a:solidFill>
                  <a:srgbClr val="000000"/>
                </a:solidFill>
                <a:latin typeface="TimesNewRomanPSMT"/>
              </a:rPr>
              <a:t> with a variety of xenobiotics </a:t>
            </a:r>
            <a:r>
              <a:rPr lang="en-US" sz="1800" b="1" dirty="0">
                <a:solidFill>
                  <a:srgbClr val="0000EF"/>
                </a:solidFill>
                <a:latin typeface="TimesNewRomanPSMT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700" b="1" dirty="0">
                <a:solidFill>
                  <a:srgbClr val="000000"/>
                </a:solidFill>
                <a:latin typeface="TimesNewRomanPSMT"/>
              </a:rPr>
              <a:t>The most frequent ethanol–drug interactions occur as a result of </a:t>
            </a:r>
            <a:r>
              <a:rPr lang="en-US" sz="2700" b="1" dirty="0">
                <a:solidFill>
                  <a:srgbClr val="FF0000"/>
                </a:solidFill>
                <a:latin typeface="TimesNewRomanPSMT"/>
              </a:rPr>
              <a:t>ethanol-induced increase in hepatic</a:t>
            </a:r>
            <a:r>
              <a:rPr lang="en-US" sz="2700" b="1" dirty="0">
                <a:solidFill>
                  <a:srgbClr val="000000"/>
                </a:solidFill>
                <a:latin typeface="TimesNewRomanPSMT"/>
              </a:rPr>
              <a:t> xenobiotic-metabolizing enzyme activity.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700" b="1" dirty="0">
                <a:solidFill>
                  <a:srgbClr val="000000"/>
                </a:solidFill>
                <a:latin typeface="TimesNewRomanPSMT"/>
              </a:rPr>
              <a:t>The interaction between </a:t>
            </a:r>
            <a:r>
              <a:rPr lang="en-US" sz="2700" b="1" dirty="0">
                <a:solidFill>
                  <a:srgbClr val="FF0000"/>
                </a:solidFill>
                <a:latin typeface="TimesNewRomanPSMT"/>
              </a:rPr>
              <a:t>ethanol and disulfiram</a:t>
            </a:r>
            <a:r>
              <a:rPr lang="en-US" sz="2700" b="1" dirty="0">
                <a:solidFill>
                  <a:srgbClr val="000000"/>
                </a:solidFill>
                <a:latin typeface="TimesNewRomanPSMT"/>
              </a:rPr>
              <a:t> (Antabuse) is well described, and it can be life threatening .</a:t>
            </a:r>
            <a:endParaRPr 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3389080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Fomepizole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A blocker of alcohol dehydrogenase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Has replaced ethanol as the agent of choice in known or suspected exposures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Minimal adverse effects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831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Fomepizole</a:t>
            </a:r>
            <a:br>
              <a:rPr lang="en-US" dirty="0"/>
            </a:br>
            <a:r>
              <a:rPr lang="en-US" dirty="0"/>
              <a:t>The dose of </a:t>
            </a:r>
            <a:r>
              <a:rPr lang="en-US" dirty="0" err="1"/>
              <a:t>fomepizole</a:t>
            </a:r>
            <a:r>
              <a:rPr lang="en-US" dirty="0"/>
              <a:t> is 15 mg/kg</a:t>
            </a:r>
            <a:br>
              <a:rPr lang="en-US" dirty="0"/>
            </a:br>
            <a:r>
              <a:rPr lang="en-US" dirty="0"/>
              <a:t>intravenously as an initial loading dose followed by 10 mg/kg every 12 hours. After 48 hours</a:t>
            </a:r>
            <a:br>
              <a:rPr lang="en-US" dirty="0"/>
            </a:br>
            <a:r>
              <a:rPr lang="en-US" dirty="0"/>
              <a:t>of therapy, </a:t>
            </a:r>
            <a:r>
              <a:rPr lang="en-US" dirty="0" err="1"/>
              <a:t>fomepizole</a:t>
            </a:r>
            <a:r>
              <a:rPr lang="en-US" dirty="0"/>
              <a:t> induces its own metabolism, so the dose must be increased to 15</a:t>
            </a:r>
            <a:br>
              <a:rPr lang="en-US" dirty="0"/>
            </a:br>
            <a:r>
              <a:rPr lang="en-US" dirty="0"/>
              <a:t>mg/kg every 12 hours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Hemodialysis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419600" cy="41148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pic>
        <p:nvPicPr>
          <p:cNvPr id="32772" name="Picture 4" descr="mac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491966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/>
              <a:t>Adjunctive Therapy</a:t>
            </a:r>
            <a:br>
              <a:rPr lang="en-US" b="1" i="1" dirty="0"/>
            </a:br>
            <a:r>
              <a:rPr lang="en-US" dirty="0"/>
              <a:t>Folate and</a:t>
            </a:r>
            <a:br>
              <a:rPr lang="en-US" dirty="0"/>
            </a:br>
            <a:r>
              <a:rPr lang="en-US" dirty="0"/>
              <a:t>leucovorin enhance the clearance of </a:t>
            </a:r>
            <a:r>
              <a:rPr lang="en-US" dirty="0" err="1"/>
              <a:t>formate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6962"/>
          </a:xfrm>
        </p:spPr>
        <p:txBody>
          <a:bodyPr/>
          <a:lstStyle/>
          <a:p>
            <a:pPr eaLnBrk="1" hangingPunct="1"/>
            <a:r>
              <a:rPr lang="en-US" dirty="0"/>
              <a:t>Leucovorin (</a:t>
            </a:r>
            <a:r>
              <a:rPr lang="en-US" dirty="0" err="1"/>
              <a:t>Folinic</a:t>
            </a:r>
            <a:r>
              <a:rPr lang="en-US" dirty="0"/>
              <a:t> Acid) and Folic Acid</a:t>
            </a:r>
            <a:br>
              <a:rPr lang="en-US" dirty="0"/>
            </a:br>
            <a:r>
              <a:rPr lang="en-US" dirty="0"/>
              <a:t>1</a:t>
            </a:r>
            <a:r>
              <a:rPr lang="fa-IR" dirty="0"/>
              <a:t>-</a:t>
            </a:r>
            <a:r>
              <a:rPr lang="en-US" dirty="0"/>
              <a:t>2 mg/kg every 4</a:t>
            </a:r>
            <a:r>
              <a:rPr lang="fa-IR" dirty="0"/>
              <a:t>-</a:t>
            </a:r>
            <a:r>
              <a:rPr lang="en-US" dirty="0"/>
              <a:t>6 hours 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D4448-4346-4D7A-B574-544871F02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i="0" u="none" strike="noStrike" baseline="0" dirty="0">
                <a:latin typeface="Myriad Pro Cond"/>
              </a:rPr>
              <a:t>TOXICOKINETICS/TOXICODYNAMICS</a:t>
            </a:r>
            <a:br>
              <a:rPr lang="en-US" sz="3600" b="0" i="0" u="none" strike="noStrike" baseline="0" dirty="0">
                <a:latin typeface="Myriad Pro Cond"/>
              </a:rPr>
            </a:br>
            <a:r>
              <a:rPr lang="en-US" sz="3600" b="1" i="0" u="none" strike="noStrike" baseline="0" dirty="0">
                <a:latin typeface="Myriad Pro Cond"/>
              </a:rPr>
              <a:t>Absorption</a:t>
            </a:r>
            <a:r>
              <a:rPr lang="en-US" sz="3600" dirty="0">
                <a:latin typeface="Myriad Pro Cond"/>
              </a:rPr>
              <a:t>      </a:t>
            </a:r>
            <a:r>
              <a:rPr lang="en-US" sz="2800" b="1" i="0" u="none" strike="noStrike" baseline="0" dirty="0">
                <a:latin typeface="Myriad Pro Light Cond"/>
              </a:rPr>
              <a:t>Ingestion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80E97-D573-40A4-9370-DFC274C56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000" b="1" dirty="0"/>
              <a:t>Alcohols are 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rapidly absorbed </a:t>
            </a:r>
            <a:r>
              <a:rPr lang="en-US" sz="4000" b="1" dirty="0"/>
              <a:t>after ingestion but are not completely bioavailable because of metabolism by 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gastric alcohol dehydrogenase</a:t>
            </a:r>
            <a:r>
              <a:rPr lang="en-US" sz="4000" b="1" dirty="0"/>
              <a:t> (ADH), as well as by first-pass hepatic metabolism. </a:t>
            </a:r>
          </a:p>
        </p:txBody>
      </p:sp>
    </p:spTree>
    <p:extLst>
      <p:ext uri="{BB962C8B-B14F-4D97-AF65-F5344CB8AC3E}">
        <p14:creationId xmlns:p14="http://schemas.microsoft.com/office/powerpoint/2010/main" val="3789887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28094-657D-4F46-9050-D2B78C34F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/>
              <a:t>Inhalation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F0B75-2434-4E1D-95D6-C4F86BBDE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Although methanol is absorbed in significant amounts by inhalation, </a:t>
            </a:r>
            <a:r>
              <a:rPr lang="en-US" b="1" dirty="0">
                <a:solidFill>
                  <a:srgbClr val="00B050"/>
                </a:solidFill>
              </a:rPr>
              <a:t>poisoning by this route is uncommon</a:t>
            </a:r>
            <a:r>
              <a:rPr lang="en-US" b="1" dirty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In workers exposed to methanol fumes from industrial processes for up to 6 hours at concentrations of 200 ppm there was no significant accumulation of methanol or its metabolite </a:t>
            </a:r>
            <a:r>
              <a:rPr lang="en-US" b="1" dirty="0" err="1"/>
              <a:t>formate</a:t>
            </a:r>
            <a:r>
              <a:rPr lang="en-US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57324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11CD3-073C-47E7-BF09-DA901A729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/>
              <a:t>Transdermal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83DFD-3D3D-4E1D-996F-03528B0E9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Most alcohols have some dermal absorption, although </a:t>
            </a:r>
            <a:r>
              <a:rPr lang="en-US" b="1" dirty="0">
                <a:solidFill>
                  <a:srgbClr val="00B050"/>
                </a:solidFill>
              </a:rPr>
              <a:t>isopropanol and methanol </a:t>
            </a:r>
            <a:r>
              <a:rPr lang="en-US" b="1" dirty="0"/>
              <a:t>penetrate the skin much more effectively than ethylene glycol.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Most reported cases of toxic alcohol poisoning by this route involve </a:t>
            </a:r>
            <a:r>
              <a:rPr lang="en-US" b="1" dirty="0">
                <a:solidFill>
                  <a:srgbClr val="00B050"/>
                </a:solidFill>
              </a:rPr>
              <a:t>infants</a:t>
            </a:r>
            <a:r>
              <a:rPr lang="en-US" b="1" dirty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When transdermal methanol exposure is prolonged, severe toxicity is reported. </a:t>
            </a:r>
          </a:p>
        </p:txBody>
      </p:sp>
    </p:spTree>
    <p:extLst>
      <p:ext uri="{BB962C8B-B14F-4D97-AF65-F5344CB8AC3E}">
        <p14:creationId xmlns:p14="http://schemas.microsoft.com/office/powerpoint/2010/main" val="271507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38ECD-78EA-4B23-B259-B496B7745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1143000"/>
          </a:xfrm>
        </p:spPr>
        <p:txBody>
          <a:bodyPr/>
          <a:lstStyle/>
          <a:p>
            <a:r>
              <a:rPr lang="en-US" sz="4400" b="1" i="0" u="none" strike="noStrike" baseline="0" dirty="0">
                <a:latin typeface="Myriad Pro Cond"/>
              </a:rPr>
              <a:t>Distribution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8F94C-883F-4E56-953D-553C81EAB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3480"/>
            <a:ext cx="8229600" cy="49526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000" b="1" dirty="0"/>
              <a:t>Once absorbed, alcohols are </a:t>
            </a:r>
            <a:r>
              <a:rPr lang="en-US" sz="4000" b="1" dirty="0">
                <a:solidFill>
                  <a:srgbClr val="00B050"/>
                </a:solidFill>
              </a:rPr>
              <a:t>rapidly distributed</a:t>
            </a:r>
            <a:r>
              <a:rPr lang="en-US" sz="4000" b="1" dirty="0"/>
              <a:t> to total body water.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b="1" dirty="0"/>
              <a:t>In human volunteers given an oral dose of methanol on an empty stomach, the measured volume of distribution was </a:t>
            </a:r>
            <a:r>
              <a:rPr lang="en-US" sz="4000" b="1" dirty="0">
                <a:solidFill>
                  <a:srgbClr val="00B050"/>
                </a:solidFill>
              </a:rPr>
              <a:t>0.77 L/kg</a:t>
            </a:r>
            <a:r>
              <a:rPr lang="en-US" sz="4000" b="1" dirty="0"/>
              <a:t>, with a distribution half-life of about </a:t>
            </a:r>
            <a:r>
              <a:rPr lang="en-US" sz="4000" b="1" dirty="0">
                <a:solidFill>
                  <a:srgbClr val="00B050"/>
                </a:solidFill>
              </a:rPr>
              <a:t>8 minutes</a:t>
            </a:r>
            <a:r>
              <a:rPr lang="en-US" sz="40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02809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95D4B-49F6-487B-99C4-E886AA52D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i="0" u="none" strike="noStrike" baseline="0" dirty="0">
                <a:latin typeface="Myriad Pro Cond"/>
              </a:rPr>
              <a:t>Metabolism and Elimination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179D7-C033-4B36-B3EC-D0FEB624F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Without </a:t>
            </a:r>
            <a:r>
              <a:rPr lang="en-US" b="1" dirty="0">
                <a:solidFill>
                  <a:srgbClr val="00B050"/>
                </a:solidFill>
              </a:rPr>
              <a:t>intervention</a:t>
            </a:r>
            <a:r>
              <a:rPr lang="en-US" b="1" dirty="0"/>
              <a:t>, toxic alcohols are metabolized through successive </a:t>
            </a:r>
            <a:r>
              <a:rPr lang="en-US" b="1" dirty="0">
                <a:solidFill>
                  <a:srgbClr val="00B050"/>
                </a:solidFill>
              </a:rPr>
              <a:t>oxidation by ADH and aldehyde dehydrogenase </a:t>
            </a:r>
            <a:r>
              <a:rPr lang="en-US" b="1" dirty="0"/>
              <a:t>(ALDH), each of which is coupled to the reduction of NAD+ to NADH.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Methanol is metabolized to </a:t>
            </a:r>
            <a:r>
              <a:rPr lang="en-US" b="1" dirty="0">
                <a:solidFill>
                  <a:srgbClr val="00B050"/>
                </a:solidFill>
              </a:rPr>
              <a:t>formaldehyde, then to formic acid </a:t>
            </a:r>
            <a:r>
              <a:rPr lang="en-US" b="1" dirty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The </a:t>
            </a:r>
            <a:r>
              <a:rPr lang="en-US" b="1" dirty="0" err="1">
                <a:solidFill>
                  <a:srgbClr val="00B050"/>
                </a:solidFill>
              </a:rPr>
              <a:t>formate</a:t>
            </a:r>
            <a:r>
              <a:rPr lang="en-US" b="1" dirty="0"/>
              <a:t> metabolite is then bound by </a:t>
            </a:r>
            <a:r>
              <a:rPr lang="en-US" b="1" dirty="0">
                <a:solidFill>
                  <a:srgbClr val="00B050"/>
                </a:solidFill>
              </a:rPr>
              <a:t>tetrahydrofolate</a:t>
            </a:r>
            <a:r>
              <a:rPr lang="en-US" b="1" dirty="0"/>
              <a:t> and undergoes metabolism by </a:t>
            </a:r>
            <a:r>
              <a:rPr lang="en-US" b="1" dirty="0">
                <a:solidFill>
                  <a:srgbClr val="00B050"/>
                </a:solidFill>
              </a:rPr>
              <a:t>10-formyltetrahydrofolate dehydrogenase </a:t>
            </a:r>
            <a:r>
              <a:rPr lang="en-US" b="1" dirty="0"/>
              <a:t>to carbon dioxide and water. </a:t>
            </a:r>
          </a:p>
        </p:txBody>
      </p:sp>
    </p:spTree>
    <p:extLst>
      <p:ext uri="{BB962C8B-B14F-4D97-AF65-F5344CB8AC3E}">
        <p14:creationId xmlns:p14="http://schemas.microsoft.com/office/powerpoint/2010/main" val="2659064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85C5C-41F7-4782-92D0-3379359CB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Methanol is also eliminated from the body as </a:t>
            </a:r>
            <a:r>
              <a:rPr lang="en-US" b="1" dirty="0">
                <a:solidFill>
                  <a:srgbClr val="00B050"/>
                </a:solidFill>
              </a:rPr>
              <a:t>unchanged</a:t>
            </a:r>
            <a:r>
              <a:rPr lang="en-US" b="1" dirty="0"/>
              <a:t> parent compounds.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Methanol </a:t>
            </a:r>
            <a:r>
              <a:rPr lang="en-US" b="1" dirty="0">
                <a:solidFill>
                  <a:srgbClr val="00B050"/>
                </a:solidFill>
              </a:rPr>
              <a:t>does not have significant renal elimination </a:t>
            </a:r>
            <a:r>
              <a:rPr lang="en-US" b="1" dirty="0"/>
              <a:t>(about 1% of the ingested dose in patients with intact hepatic metabolism) and is cleared much more slowly than is ethylene glycol, presumably as a vapor in expired air (half-life 52 hours, with a longer half-life at very high concentrations).</a:t>
            </a:r>
          </a:p>
        </p:txBody>
      </p:sp>
    </p:spTree>
    <p:extLst>
      <p:ext uri="{BB962C8B-B14F-4D97-AF65-F5344CB8AC3E}">
        <p14:creationId xmlns:p14="http://schemas.microsoft.com/office/powerpoint/2010/main" val="25893130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به نام خدا&amp;quot;&quot;/&gt;&lt;property id=&quot;20307&quot; value=&quot;256&quot;/&gt;&lt;/object&gt;&lt;object type=&quot;3&quot; unique_id=&quot;10012&quot;&gt;&lt;property id=&quot;20148&quot; value=&quot;5&quot;/&gt;&lt;property id=&quot;20300&quot; value=&quot;Slide 16 - &amp;quot;Clinical Manifestations and Pathophysiology&amp;#x0D;&amp;#x0A;Central Nervous System Effects&amp;#x0D;&amp;#x0A;&amp;#x0D;&amp;#x0A;All alcohols may cause inebriation, de&quot;/&gt;&lt;property id=&quot;20307&quot; value=&quot;264&quot;/&gt;&lt;/object&gt;&lt;object type=&quot;3&quot; unique_id=&quot;10014&quot;&gt;&lt;property id=&quot;20148&quot; value=&quot;5&quot;/&gt;&lt;property id=&quot;20300&quot; value=&quot;Slide 17 - &amp;quot;Metabolic Acidosis&amp;#x0D;&amp;#x0A;&amp;#x0D;&amp;#x0A;Metabolic acidosis with an elevated anion gap is a hallmark of toxic alcohol poisoning&amp;quot;&quot;/&gt;&lt;property id=&quot;20307&quot; value=&quot;266&quot;/&gt;&lt;/object&gt;&lt;object type=&quot;3&quot; unique_id=&quot;10016&quot;&gt;&lt;property id=&quot;20148&quot; value=&quot;5&quot;/&gt;&lt;property id=&quot;20300&quot; value=&quot;Slide 18 - &amp;quot;Specific End-Organ Effects&amp;#x0D;&amp;#x0A;&amp;#x0D;&amp;#x0A;Methanol causes visual&amp;#x0D;&amp;#x0A;impairment ranging from blurry or hazy vision or defects in col&quot;/&gt;&lt;property id=&quot;20307&quot; value=&quot;268&quot;/&gt;&lt;/object&gt;&lt;object type=&quot;3&quot; unique_id=&quot;10017&quot;&gt;&lt;property id=&quot;20148&quot; value=&quot;5&quot;/&gt;&lt;property id=&quot;20300&quot; value=&quot;Slide 19 - &amp;quot;The formate metabolite of&amp;#x0D;&amp;#x0A;methanol is a mitochondrial toxin, inhibiting cytochrome oxidase (much like cyanide) and&quot;/&gt;&lt;property id=&quot;20307&quot; value=&quot;269&quot;/&gt;&lt;/object&gt;&lt;object type=&quot;3&quot; unique_id=&quot;10018&quot;&gt;&lt;property id=&quot;20148&quot; value=&quot;5&quot;/&gt;&lt;property id=&quot;20300&quot; value=&quot;Slide 20 - &amp;quot;The most prominent end-organ effect of ethylene glycol is nephrotoxicity&amp;#x0D;&amp;#x0A;hypocalcemia by precipitation&amp;#x0D;&amp;#x0A;with calciu&quot;/&gt;&lt;property id=&quot;20307&quot; value=&quot;270&quot;/&gt;&lt;/object&gt;&lt;object type=&quot;3&quot; unique_id=&quot;10019&quot;&gt;&lt;property id=&quot;20148&quot; value=&quot;5&quot;/&gt;&lt;property id=&quot;20300&quot; value=&quot;Slide 21 - &amp;quot;Diagnostic Testing&amp;#x0D;&amp;#x0A;Toxic Alcohol Concentrations&amp;#x0D;&amp;#x0A;&amp;#x0D;&amp;#x0A;methanol or ethylene glycol level greater than 25 mg/dL has&amp;#x0D;&amp;#x0A;been &quot;/&gt;&lt;property id=&quot;20307&quot; value=&quot;271&quot;/&gt;&lt;/object&gt;&lt;object type=&quot;3&quot; unique_id=&quot;10020&quot;&gt;&lt;property id=&quot;20148&quot; value=&quot;5&quot;/&gt;&lt;property id=&quot;20300&quot; value=&quot;Slide 22 - &amp;quot;Anion Gap and Osmol Gap&amp;#x0D;&amp;#x0A;&amp;#x0D;&amp;#x0A;hallmark of toxic alcohol poisoning&amp;#x0D;&amp;#x0A;osmol gap -14 to +10,&amp;#x0D;&amp;#x0A;patients who present early afte&quot;/&gt;&lt;property id=&quot;20307&quot; value=&quot;272&quot;/&gt;&lt;/object&gt;&lt;object type=&quot;3&quot; unique_id=&quot;10022&quot;&gt;&lt;property id=&quot;20148&quot; value=&quot;5&quot;/&gt;&lt;property id=&quot;20300&quot; value=&quot;Slide 23&quot;/&gt;&lt;property id=&quot;20307&quot; value=&quot;274&quot;/&gt;&lt;/object&gt;&lt;object type=&quot;3&quot; unique_id=&quot;10024&quot;&gt;&lt;property id=&quot;20148&quot; value=&quot;5&quot;/&gt;&lt;property id=&quot;20300&quot; value=&quot;Slide 24 - &amp;quot;Other Diagnostics&amp;#x0D;&amp;#x0A;&amp;#x0D;&amp;#x0A;Calcium oxalate monohydrate (spindle-shaped) and dihydrate (envelope -&amp;#x0D;&amp;#x0A;shaped) crystals&amp;quot;&quot;/&gt;&lt;property id=&quot;20307&quot; value=&quot;276&quot;/&gt;&lt;/object&gt;&lt;object type=&quot;3&quot; unique_id=&quot;10025&quot;&gt;&lt;property id=&quot;20148&quot; value=&quot;5&quot;/&gt;&lt;property id=&quot;20300&quot; value=&quot;Slide 26 - &amp;quot;Management&amp;#x0D;&amp;#x0A;Alcohol Dehydrogenase Inhibition&amp;#x0D;&amp;#x0A;affinity for ethanol that is 15 times greater in vitro than its affini&quot;/&gt;&lt;property id=&quot;20307&quot; value=&quot;277&quot;/&gt;&lt;/object&gt;&lt;object type=&quot;3&quot; unique_id=&quot;10026&quot;&gt;&lt;property id=&quot;20148&quot; value=&quot;5&quot;/&gt;&lt;property id=&quot;20300&quot; value=&quot;Slide 30 - &amp;quot;Fomepizole&amp;#x0D;&amp;#x0A;The dose of fomepizole is 15 mg/kg&amp;#x0D;&amp;#x0A;intravenously as an initial loading dose followed by 10 mg/kg every &quot;/&gt;&lt;property id=&quot;20307&quot; value=&quot;278&quot;/&gt;&lt;/object&gt;&lt;object type=&quot;3&quot; unique_id=&quot;10028&quot;&gt;&lt;property id=&quot;20148&quot; value=&quot;5&quot;/&gt;&lt;property id=&quot;20300&quot; value=&quot;Slide 32 - &amp;quot;Adjunctive Therapy&amp;#x0D;&amp;#x0A;Folate and&amp;#x0D;&amp;#x0A;leucovorin enhance the clearance of formate&amp;#x0D;&amp;#x0A;Thiamine enhances the&amp;#x0D;&amp;#x0A;metabolism of ethy&quot;/&gt;&lt;property id=&quot;20307&quot; value=&quot;280&quot;/&gt;&lt;/object&gt;&lt;object type=&quot;3&quot; unique_id=&quot;10029&quot;&gt;&lt;property id=&quot;20148&quot; value=&quot;5&quot;/&gt;&lt;property id=&quot;20300&quot; value=&quot;Slide 33 - &amp;quot;Leucovorin (Folinic Acid) and Folic Acid&amp;#x0D;&amp;#x0A;1-2 mg/kg every 4-6 hours &amp;#x0D;&amp;#x0A;100 mg/d of pyridoxine IV &amp;#x0D;&amp;#x0A;200 mg of daily int&quot;/&gt;&lt;property id=&quot;20307&quot; value=&quot;281&quot;/&gt;&lt;/object&gt;&lt;object type=&quot;3&quot; unique_id=&quot;10346&quot;&gt;&lt;property id=&quot;20148&quot; value=&quot;5&quot;/&gt;&lt;property id=&quot;20300&quot; value=&quot;Slide 28 - &amp;quot;Ethanol&amp;#x0D;&amp;#x0A;0.8 g/kg of ethanol is given orally over 20 minutes&amp;#x0D;&amp;#x0A;100-154 mg/kg/h&amp;#x0D;&amp;#x0A;hemodialysis (250-350 mg/kg/h)&amp;quot;&quot;/&gt;&lt;property id=&quot;20307&quot; value=&quot;297&quot;/&gt;&lt;/object&gt;&lt;object type=&quot;3&quot; unique_id=&quot;11089&quot;&gt;&lt;property id=&quot;20148&quot; value=&quot;5&quot;/&gt;&lt;property id=&quot;20300&quot; value=&quot;Slide 2 - &amp;quot;Toxic Alcohols&amp;quot;&quot;/&gt;&lt;property id=&quot;20307&quot; value=&quot;298&quot;/&gt;&lt;/object&gt;&lt;object type=&quot;3&quot; unique_id=&quot;13340&quot;&gt;&lt;property id=&quot;20148&quot; value=&quot;5&quot;/&gt;&lt;property id=&quot;20300&quot; value=&quot;Slide 3 - &amp;quot;Alcohols: R-OH&amp;quot;&quot;/&gt;&lt;property id=&quot;20307&quot; value=&quot;299&quot;/&gt;&lt;/object&gt;&lt;object type=&quot;3&quot; unique_id=&quot;13341&quot;&gt;&lt;property id=&quot;20148&quot; value=&quot;5&quot;/&gt;&lt;property id=&quot;20300&quot; value=&quot;Slide 4&quot;/&gt;&lt;property id=&quot;20307&quot; value=&quot;300&quot;/&gt;&lt;/object&gt;&lt;object type=&quot;3&quot; unique_id=&quot;13342&quot;&gt;&lt;property id=&quot;20148&quot; value=&quot;5&quot;/&gt;&lt;property id=&quot;20300&quot; value=&quot;Slide 5 - &amp;quot;Ethanol&amp;quot;&quot;/&gt;&lt;property id=&quot;20307&quot; value=&quot;301&quot;/&gt;&lt;/object&gt;&lt;object type=&quot;3&quot; unique_id=&quot;13343&quot;&gt;&lt;property id=&quot;20148&quot; value=&quot;5&quot;/&gt;&lt;property id=&quot;20300&quot; value=&quot;Slide 6 - &amp;quot;Methanol&amp;quot;&quot;/&gt;&lt;property id=&quot;20307&quot; value=&quot;302&quot;/&gt;&lt;/object&gt;&lt;object type=&quot;3&quot; unique_id=&quot;13344&quot;&gt;&lt;property id=&quot;20148&quot; value=&quot;5&quot;/&gt;&lt;property id=&quot;20300&quot; value=&quot;Slide 7 - &amp;quot;Methanol Metabolism&amp;quot;&quot;/&gt;&lt;property id=&quot;20307&quot; value=&quot;303&quot;/&gt;&lt;/object&gt;&lt;object type=&quot;3&quot; unique_id=&quot;13345&quot;&gt;&lt;property id=&quot;20148&quot; value=&quot;5&quot;/&gt;&lt;property id=&quot;20300&quot; value=&quot;Slide 8 - &amp;quot;Methanol Toxicity&amp;quot;&quot;/&gt;&lt;property id=&quot;20307&quot; value=&quot;304&quot;/&gt;&lt;/object&gt;&lt;object type=&quot;3&quot; unique_id=&quot;13346&quot;&gt;&lt;property id=&quot;20148&quot; value=&quot;5&quot;/&gt;&lt;property id=&quot;20300&quot; value=&quot;Slide 9 - &amp;quot;Methanol Toxicity&amp;quot;&quot;/&gt;&lt;property id=&quot;20307&quot; value=&quot;305&quot;/&gt;&lt;/object&gt;&lt;object type=&quot;3&quot; unique_id=&quot;13347&quot;&gt;&lt;property id=&quot;20148&quot; value=&quot;5&quot;/&gt;&lt;property id=&quot;20300&quot; value=&quot;Slide 10 - &amp;quot;Ethylene Glycol&amp;quot;&quot;/&gt;&lt;property id=&quot;20307&quot; value=&quot;306&quot;/&gt;&lt;/object&gt;&lt;object type=&quot;3&quot; unique_id=&quot;13348&quot;&gt;&lt;property id=&quot;20148&quot; value=&quot;5&quot;/&gt;&lt;property id=&quot;20300&quot; value=&quot;Slide 11 - &amp;quot;Ethylene Glycol&amp;quot;&quot;/&gt;&lt;property id=&quot;20307&quot; value=&quot;307&quot;/&gt;&lt;/object&gt;&lt;object type=&quot;3&quot; unique_id=&quot;13349&quot;&gt;&lt;property id=&quot;20148&quot; value=&quot;5&quot;/&gt;&lt;property id=&quot;20300&quot; value=&quot;Slide 12 - &amp;quot;Ethylene Glycol Metabolism&amp;quot;&quot;/&gt;&lt;property id=&quot;20307&quot; value=&quot;308&quot;/&gt;&lt;/object&gt;&lt;object type=&quot;3&quot; unique_id=&quot;13350&quot;&gt;&lt;property id=&quot;20148&quot; value=&quot;5&quot;/&gt;&lt;property id=&quot;20300&quot; value=&quot;Slide 13 - &amp;quot;Ethylene Glycol Metabolism&amp;quot;&quot;/&gt;&lt;property id=&quot;20307&quot; value=&quot;309&quot;/&gt;&lt;/object&gt;&lt;object type=&quot;3&quot; unique_id=&quot;13351&quot;&gt;&lt;property id=&quot;20148&quot; value=&quot;5&quot;/&gt;&lt;property id=&quot;20300&quot; value=&quot;Slide 14 - &amp;quot;Ethylene Glycol Toxicity&amp;quot;&quot;/&gt;&lt;property id=&quot;20307&quot; value=&quot;310&quot;/&gt;&lt;/object&gt;&lt;object type=&quot;3&quot; unique_id=&quot;13352&quot;&gt;&lt;property id=&quot;20148&quot; value=&quot;5&quot;/&gt;&lt;property id=&quot;20300&quot; value=&quot;Slide 15 - &amp;quot;Ethylene Glycol Toxicity&amp;quot;&quot;/&gt;&lt;property id=&quot;20307&quot; value=&quot;311&quot;/&gt;&lt;/object&gt;&lt;object type=&quot;3&quot; unique_id=&quot;14599&quot;&gt;&lt;property id=&quot;20148&quot; value=&quot;5&quot;/&gt;&lt;property id=&quot;20300&quot; value=&quot;Slide 25&quot;/&gt;&lt;property id=&quot;20307&quot; value=&quot;325&quot;/&gt;&lt;/object&gt;&lt;object type=&quot;3&quot; unique_id=&quot;14600&quot;&gt;&lt;property id=&quot;20148&quot; value=&quot;5&quot;/&gt;&lt;property id=&quot;20300&quot; value=&quot;Slide 27 - &amp;quot;Ethanol Infusion: Management&amp;quot;&quot;/&gt;&lt;property id=&quot;20307&quot; value=&quot;324&quot;/&gt;&lt;/object&gt;&lt;object type=&quot;3&quot; unique_id=&quot;14601&quot;&gt;&lt;property id=&quot;20148&quot; value=&quot;5&quot;/&gt;&lt;property id=&quot;20300&quot; value=&quot;Slide 29 - &amp;quot;Fomepizole&amp;quot;&quot;/&gt;&lt;property id=&quot;20307&quot; value=&quot;323&quot;/&gt;&lt;/object&gt;&lt;object type=&quot;3&quot; unique_id=&quot;14602&quot;&gt;&lt;property id=&quot;20148&quot; value=&quot;5&quot;/&gt;&lt;property id=&quot;20300&quot; value=&quot;Slide 31 - &amp;quot;Hemodialysis&amp;quot;&quot;/&gt;&lt;property id=&quot;20307&quot; value=&quot;322&quot;/&gt;&lt;/object&gt;&lt;object type=&quot;3&quot; unique_id=&quot;14638&quot;&gt;&lt;property id=&quot;20148&quot; value=&quot;5&quot;/&gt;&lt;property id=&quot;20300&quot; value=&quot;Slide 34&quot;/&gt;&lt;property id=&quot;20307&quot; value=&quot;32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1358</Words>
  <Application>Microsoft Office PowerPoint</Application>
  <PresentationFormat>On-screen Show (4:3)</PresentationFormat>
  <Paragraphs>164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HelveticaNeue</vt:lpstr>
      <vt:lpstr>Myriad Pro Cond</vt:lpstr>
      <vt:lpstr>Myriad Pro Light Cond</vt:lpstr>
      <vt:lpstr>TimesNewRomanPS-BoldMT</vt:lpstr>
      <vt:lpstr>TimesNewRomanPSMT</vt:lpstr>
      <vt:lpstr>Wingdings</vt:lpstr>
      <vt:lpstr>Office Theme</vt:lpstr>
      <vt:lpstr>METHANOL</vt:lpstr>
      <vt:lpstr>HISTORY AND EPIDEMIOLOGY </vt:lpstr>
      <vt:lpstr>CHEMISTRY</vt:lpstr>
      <vt:lpstr>TOXICOKINETICS/TOXICODYNAMICS Absorption      Ingestion</vt:lpstr>
      <vt:lpstr>Inhalation</vt:lpstr>
      <vt:lpstr>Transdermal</vt:lpstr>
      <vt:lpstr>Distribution</vt:lpstr>
      <vt:lpstr>Metabolism and Elimination</vt:lpstr>
      <vt:lpstr>PowerPoint Presentation</vt:lpstr>
      <vt:lpstr>Alcohols: R-OH</vt:lpstr>
      <vt:lpstr>Ethanol</vt:lpstr>
      <vt:lpstr>Methanol</vt:lpstr>
      <vt:lpstr>Methanol Metabolism</vt:lpstr>
      <vt:lpstr>Methanol Toxicity</vt:lpstr>
      <vt:lpstr>Methanol Toxicity</vt:lpstr>
      <vt:lpstr> PATHOPHYSIOLOGY AND CLINICAL MANIFESTATIONS Acute Central Nervous System Effects</vt:lpstr>
      <vt:lpstr>Clinical Manifestations and Pathophysiology Central Nervous System Effects  All alcohols may cause inebriation, depending on the dose isopropanol &gt; ethylene glycol &gt; ethanol &gt; methanol </vt:lpstr>
      <vt:lpstr>Metabolic Acidosis  Metabolic acidosis with an elevated anion gap is a hallmark of toxic alcohol poisoning</vt:lpstr>
      <vt:lpstr>Specific End-Organ Effects  Methanol causes visual impairment ranging from blurry or hazy vision or defects in color vision, to snowfield vision or total blindness in severe poisoning </vt:lpstr>
      <vt:lpstr>The formate metabolite of methanol is a mitochondrial toxin, inhibiting cytochrome oxidase (much like cyanide) and thereby interfering with oxidative phosphorylation</vt:lpstr>
      <vt:lpstr>Diagnostic Testing Toxic Alcohol Concentrations  methanol  level greater than 25 mg/dL has been considered toxic</vt:lpstr>
      <vt:lpstr>Anion Gap and Osmol Gap  hallmark of toxic alcohol poisoning osmol gap -14 to +10, patients who present early after ingestion may have a high osmol gap and normal anion gap, whereas those who present later may have the reverse</vt:lpstr>
      <vt:lpstr>PowerPoint Presentation</vt:lpstr>
      <vt:lpstr>PowerPoint Presentation</vt:lpstr>
      <vt:lpstr>Management Alcohol Dehydrogenase Inhibition affinity for ethanol that is 15 times greater in vitro than its affinity for methanol, on a molar basis</vt:lpstr>
      <vt:lpstr>Ethanol Infusion: Management</vt:lpstr>
      <vt:lpstr>Ethanol 0.8 g/kg of ethanol is given orally over 20 minutes 100-154 mg/kg/h hemodialysis (250-350 mg/kg/h)</vt:lpstr>
      <vt:lpstr>PowerPoint Presentation</vt:lpstr>
      <vt:lpstr>PHARMACOKINETICS/TOXICOKINETICS</vt:lpstr>
      <vt:lpstr>PowerPoint Presentation</vt:lpstr>
      <vt:lpstr>XENOBIOTIC INTERACTIONS</vt:lpstr>
      <vt:lpstr>Fomepizole</vt:lpstr>
      <vt:lpstr>Fomepizole The dose of fomepizole is 15 mg/kg intravenously as an initial loading dose followed by 10 mg/kg every 12 hours. After 48 hours of therapy, fomepizole induces its own metabolism, so the dose must be increased to 15 mg/kg every 12 hours</vt:lpstr>
      <vt:lpstr>Hemodialysis</vt:lpstr>
      <vt:lpstr>Adjunctive Therapy Folate and leucovorin enhance the clearance of formate </vt:lpstr>
      <vt:lpstr>Leucovorin (Folinic Acid) and Folic Acid 1-2 mg/kg every 4-6 hours  </vt:lpstr>
      <vt:lpstr>PowerPoint Presentation</vt:lpstr>
    </vt:vector>
  </TitlesOfParts>
  <Company>PARANDCO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PARAND</dc:creator>
  <cp:lastModifiedBy>Ali</cp:lastModifiedBy>
  <cp:revision>73</cp:revision>
  <dcterms:created xsi:type="dcterms:W3CDTF">2010-11-29T14:47:52Z</dcterms:created>
  <dcterms:modified xsi:type="dcterms:W3CDTF">2021-03-09T17:04:15Z</dcterms:modified>
</cp:coreProperties>
</file>